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che Sans"/>
      <p:regular r:id="rId34"/>
      <p:bold r:id="rId35"/>
      <p:italic r:id="rId36"/>
      <p:boldItalic r:id="rId37"/>
    </p:embeddedFont>
    <p:embeddedFont>
      <p:font typeface="Roche Sans Medium"/>
      <p:regular r:id="rId38"/>
      <p:bold r:id="rId39"/>
      <p:italic r:id="rId40"/>
      <p:boldItalic r:id="rId41"/>
    </p:embeddedFont>
    <p:embeddedFont>
      <p:font typeface="Roche Sans Light"/>
      <p:regular r:id="rId42"/>
      <p:bold r:id="rId43"/>
      <p:italic r:id="rId44"/>
      <p:boldItalic r:id="rId45"/>
    </p:embeddedFont>
    <p:embeddedFont>
      <p:font typeface="Roche Serif Light"/>
      <p:regular r:id="rId46"/>
      <p:bold r:id="rId47"/>
      <p:italic r:id="rId48"/>
      <p:boldItalic r:id="rId49"/>
    </p:embeddedFont>
    <p:embeddedFont>
      <p:font typeface="Roche Sans Condensed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cheSansMedium-italic.fntdata"/><Relationship Id="rId42" Type="http://schemas.openxmlformats.org/officeDocument/2006/relationships/font" Target="fonts/RocheSansLight-regular.fntdata"/><Relationship Id="rId41" Type="http://schemas.openxmlformats.org/officeDocument/2006/relationships/font" Target="fonts/RocheSansMedium-boldItalic.fntdata"/><Relationship Id="rId44" Type="http://schemas.openxmlformats.org/officeDocument/2006/relationships/font" Target="fonts/RocheSansLight-italic.fntdata"/><Relationship Id="rId43" Type="http://schemas.openxmlformats.org/officeDocument/2006/relationships/font" Target="fonts/RocheSansLight-bold.fntdata"/><Relationship Id="rId46" Type="http://schemas.openxmlformats.org/officeDocument/2006/relationships/font" Target="fonts/RocheSerifLight-regular.fntdata"/><Relationship Id="rId45" Type="http://schemas.openxmlformats.org/officeDocument/2006/relationships/font" Target="fonts/RocheSans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cheSerifLight-italic.fntdata"/><Relationship Id="rId47" Type="http://schemas.openxmlformats.org/officeDocument/2006/relationships/font" Target="fonts/RocheSerifLight-bold.fntdata"/><Relationship Id="rId49" Type="http://schemas.openxmlformats.org/officeDocument/2006/relationships/font" Target="fonts/RocheSerif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RocheSans-bold.fntdata"/><Relationship Id="rId34" Type="http://schemas.openxmlformats.org/officeDocument/2006/relationships/font" Target="fonts/RocheSans-regular.fntdata"/><Relationship Id="rId37" Type="http://schemas.openxmlformats.org/officeDocument/2006/relationships/font" Target="fonts/RocheSans-boldItalic.fntdata"/><Relationship Id="rId36" Type="http://schemas.openxmlformats.org/officeDocument/2006/relationships/font" Target="fonts/RocheSans-italic.fntdata"/><Relationship Id="rId39" Type="http://schemas.openxmlformats.org/officeDocument/2006/relationships/font" Target="fonts/RocheSansMedium-bold.fntdata"/><Relationship Id="rId38" Type="http://schemas.openxmlformats.org/officeDocument/2006/relationships/font" Target="fonts/RocheSans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cheSansCondensedLight-bold.fntdata"/><Relationship Id="rId50" Type="http://schemas.openxmlformats.org/officeDocument/2006/relationships/font" Target="fonts/RocheSansCondensedLight-regular.fntdata"/><Relationship Id="rId53" Type="http://schemas.openxmlformats.org/officeDocument/2006/relationships/font" Target="fonts/RocheSansCondensedLight-boldItalic.fntdata"/><Relationship Id="rId52" Type="http://schemas.openxmlformats.org/officeDocument/2006/relationships/font" Target="fonts/RocheSansCondensed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dd45eee93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1dd45eee9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dd45eee938_0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dd45eee93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dd45eee938_0_2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dd45eee93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f41e6e934d_3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f41e6e934d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d45eee938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1dd45eee93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bf204fa9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3bf204fa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dd45eee938_0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1dd45eee93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dd45eee938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1dd45eee938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dd45eee938_0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dd45eee938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dd45eee938_0_5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1dd45eee93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dd45eee938_0_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dd45eee938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d45eee938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dd45eee9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dd45eee938_0_6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6" name="Google Shape;806;g1dd45eee93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d45eee938_0_7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1dd45eee938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dd45eee938_0_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1dd45eee938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7abc90cc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7abc90cc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dd45eee938_0_6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g1dd45eee938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3bf204fa9a_0_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23bf204fa9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3bf204fa9a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23bf204fa9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dd45eee938_0_10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1dd45eee938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dd45eee938_0_1099:notes"/>
          <p:cNvSpPr/>
          <p:nvPr>
            <p:ph idx="2" type="sldImg"/>
          </p:nvPr>
        </p:nvSpPr>
        <p:spPr>
          <a:xfrm>
            <a:off x="576263" y="795338"/>
            <a:ext cx="5705400" cy="32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g1dd45eee938_0_1099:notes"/>
          <p:cNvSpPr txBox="1"/>
          <p:nvPr>
            <p:ph idx="1" type="body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d45eee9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1dd45eee9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d45eee93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1dd45eee938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d45eee938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dd45eee93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f9b4c16cf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20f9b4c16c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d45eee93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dd45eee93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41e6e934d_3_2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f41e6e934d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d45eee938_0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1dd45eee93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" type="title">
  <p:cSld name="TITLE">
    <p:bg>
      <p:bgPr>
        <a:solidFill>
          <a:srgbClr val="000000">
            <a:alpha val="0"/>
          </a:srgbClr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5">
          <p15:clr>
            <a:srgbClr val="FA7B17"/>
          </p15:clr>
        </p15:guide>
        <p15:guide id="2" pos="5544">
          <p15:clr>
            <a:srgbClr val="FA7B17"/>
          </p15:clr>
        </p15:guide>
        <p15:guide id="3" orient="horz" pos="3075">
          <p15:clr>
            <a:srgbClr val="FA7B17"/>
          </p15:clr>
        </p15:guide>
        <p15:guide id="4" pos="3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Title and 3 columns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3" type="body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4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14">
          <p15:clr>
            <a:srgbClr val="FA7B17"/>
          </p15:clr>
        </p15:guide>
        <p15:guide id="2" pos="3790">
          <p15:clr>
            <a:srgbClr val="FA7B17"/>
          </p15:clr>
        </p15:guide>
        <p15:guide id="3" pos="2036">
          <p15:clr>
            <a:srgbClr val="FA7B17"/>
          </p15:clr>
        </p15:guide>
        <p15:guide id="4" pos="386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and 2 columns">
  <p:cSld name="TITLE_AND_BODY_2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" type="body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3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pos="303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Quote (long)">
  <p:cSld name="TITLE_AND_BODY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che Serif Light"/>
              <a:buNone/>
              <a:defRPr i="1" sz="3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0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Quote (short)">
  <p:cSld name="TITLE_AND_BODY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che Serif Light"/>
              <a:buNone/>
              <a:defRPr i="1" sz="2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4"/>
          <p:cNvSpPr/>
          <p:nvPr>
            <p:ph idx="3" type="pic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5">
  <p:cSld name="TITLE_AND_BODY_5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 1">
  <p:cSld name="TITLE_2_2">
    <p:bg>
      <p:bgPr>
        <a:solidFill>
          <a:srgbClr val="000000">
            <a:alpha val="0"/>
          </a:srgbClr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- Doing now what patients need next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001" y="2107357"/>
            <a:ext cx="6857997" cy="92878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8226675" y="197275"/>
            <a:ext cx="657600" cy="3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6">
  <p:cSld name="TITLE_AND_BODY_6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able of contents 1">
  <p:cSld name="SECTION_HEADER_2_1">
    <p:bg>
      <p:bgPr>
        <a:solidFill>
          <a:srgbClr val="F5F5F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0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a - Cover">
  <p:cSld name="TITLE_2_1">
    <p:bg>
      <p:bgPr>
        <a:solidFill>
          <a:srgbClr val="F5F5F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" name="Google Shape;16;p3"/>
          <p:cNvSpPr/>
          <p:nvPr>
            <p:ph idx="2" type="pic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307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b - Alternative cover">
  <p:cSld name="TITLE_1">
    <p:bg>
      <p:bgPr>
        <a:solidFill>
          <a:srgbClr val="F5F5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7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Chapter divider" type="secHead">
  <p:cSld name="SECTION_HEADER">
    <p:bg>
      <p:bgPr>
        <a:solidFill>
          <a:srgbClr val="F5F5F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5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able of contents">
  <p:cSld name="SECTION_HEADER_2">
    <p:bg>
      <p:bgPr>
        <a:solidFill>
          <a:srgbClr val="F5F5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indent="-317500" lvl="2" marL="1371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ose statement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Doing now what patients need next</a:t>
            </a:r>
            <a:endParaRPr sz="2000"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a - Title and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b - Title and 1 column with picture">
  <p:cSld name="TITLE_AND_BODY_4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>
            <p:ph idx="2" type="pic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Title only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571450" y="760200"/>
            <a:ext cx="77172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che Sans Light"/>
              <a:buChar char="■"/>
              <a:defRPr sz="1600"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indent="-317500" lvl="1" marL="9144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247888" y="4764024"/>
            <a:ext cx="4860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8E8"/>
              </a:buClr>
              <a:buSzPts val="300"/>
              <a:buFont typeface="Georgia"/>
              <a:buNone/>
            </a:pPr>
            <a:fld id="{00000000-1234-1234-1234-123412341234}" type="slidenum">
              <a:rPr i="0" lang="en" sz="900" u="none" cap="none" strike="noStrike">
                <a:solidFill>
                  <a:srgbClr val="54585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‹#›</a:t>
            </a:fld>
            <a:endParaRPr i="0" sz="900" u="none" cap="none" strike="noStrike">
              <a:solidFill>
                <a:srgbClr val="FFFFFF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 id="10" name="Google Shape;10;p1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9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hyperlink" Target="https://insightsengineering.github.io/teal.gallery/demo.html" TargetMode="External"/><Relationship Id="rId5" Type="http://schemas.openxmlformats.org/officeDocument/2006/relationships/hyperlink" Target="https://genentech.shinyapps.io/NEST_exploratory_main/" TargetMode="External"/><Relationship Id="rId6" Type="http://schemas.openxmlformats.org/officeDocument/2006/relationships/hyperlink" Target="https://genentech.shinyapps.io/NEST_safety_main/" TargetMode="External"/><Relationship Id="rId7" Type="http://schemas.openxmlformats.org/officeDocument/2006/relationships/hyperlink" Target="https://genentech.shinyapps.io/NEST_efficacy_main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5.jpg"/><Relationship Id="rId5" Type="http://schemas.openxmlformats.org/officeDocument/2006/relationships/hyperlink" Target="https://insightsengineering.github.io/teal/latest-tag/articles/teal-bs-themes.html" TargetMode="External"/><Relationship Id="rId6" Type="http://schemas.openxmlformats.org/officeDocument/2006/relationships/image" Target="../media/image39.jpg"/><Relationship Id="rId7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image" Target="../media/image48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insightsengineering.github.io/teal.modules.hermes/" TargetMode="External"/><Relationship Id="rId11" Type="http://schemas.openxmlformats.org/officeDocument/2006/relationships/hyperlink" Target="https://insightsengineering.github.io/teal.transform/" TargetMode="External"/><Relationship Id="rId10" Type="http://schemas.openxmlformats.org/officeDocument/2006/relationships/hyperlink" Target="https://insightsengineering.github.io/teal.code/" TargetMode="External"/><Relationship Id="rId21" Type="http://schemas.openxmlformats.org/officeDocument/2006/relationships/hyperlink" Target="https://insightsengineering.github.io/hermes/main/" TargetMode="External"/><Relationship Id="rId13" Type="http://schemas.openxmlformats.org/officeDocument/2006/relationships/hyperlink" Target="https://insightsengineering.github.io/teal.reporter/" TargetMode="External"/><Relationship Id="rId12" Type="http://schemas.openxmlformats.org/officeDocument/2006/relationships/hyperlink" Target="https://insightsengineering.github.io/teal.logger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jpg"/><Relationship Id="rId4" Type="http://schemas.openxmlformats.org/officeDocument/2006/relationships/image" Target="../media/image42.png"/><Relationship Id="rId9" Type="http://schemas.openxmlformats.org/officeDocument/2006/relationships/hyperlink" Target="https://insightsengineering.github.io/teal.slice/" TargetMode="External"/><Relationship Id="rId15" Type="http://schemas.openxmlformats.org/officeDocument/2006/relationships/hyperlink" Target="https://insightsengineering.github.io/tern/main/" TargetMode="External"/><Relationship Id="rId14" Type="http://schemas.openxmlformats.org/officeDocument/2006/relationships/hyperlink" Target="https://insightsengineering.github.io/teal.modules.clinical/" TargetMode="External"/><Relationship Id="rId17" Type="http://schemas.openxmlformats.org/officeDocument/2006/relationships/hyperlink" Target="https://insightsengineering.github.io/osprey/main/" TargetMode="External"/><Relationship Id="rId16" Type="http://schemas.openxmlformats.org/officeDocument/2006/relationships/hyperlink" Target="https://insightsengineering.github.io/teal.osprey/" TargetMode="External"/><Relationship Id="rId5" Type="http://schemas.openxmlformats.org/officeDocument/2006/relationships/hyperlink" Target="https://insightsengineering.github.io/teal.modules.general/" TargetMode="External"/><Relationship Id="rId19" Type="http://schemas.openxmlformats.org/officeDocument/2006/relationships/hyperlink" Target="https://insightsengineering.github.io/goshawk/main/" TargetMode="External"/><Relationship Id="rId6" Type="http://schemas.openxmlformats.org/officeDocument/2006/relationships/hyperlink" Target="https://insightsengineering.github.io/teal/" TargetMode="External"/><Relationship Id="rId18" Type="http://schemas.openxmlformats.org/officeDocument/2006/relationships/hyperlink" Target="https://insightsengineering.github.io/teal.goshawk/" TargetMode="External"/><Relationship Id="rId7" Type="http://schemas.openxmlformats.org/officeDocument/2006/relationships/hyperlink" Target="https://insightsengineering.github.io/teal.data/" TargetMode="External"/><Relationship Id="rId8" Type="http://schemas.openxmlformats.org/officeDocument/2006/relationships/hyperlink" Target="https://insightsengineering.github.io/teal.widget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osit.cloud/spaces/340990/join?access_code=M52ibtFP2ASLLL1MItA-dThXpPzJvRqnxdNOgejA" TargetMode="External"/><Relationship Id="rId4" Type="http://schemas.openxmlformats.org/officeDocument/2006/relationships/hyperlink" Target="https://github.com/insightsengineering/ci-images/pkgs/container/rstudio_4.3.1_bioc_3.17" TargetMode="External"/><Relationship Id="rId5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harmaverse.org/" TargetMode="External"/><Relationship Id="rId4" Type="http://schemas.openxmlformats.org/officeDocument/2006/relationships/image" Target="../media/image50.png"/><Relationship Id="rId5" Type="http://schemas.openxmlformats.org/officeDocument/2006/relationships/hyperlink" Target="https://pharmaverse.org/support/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jpg"/><Relationship Id="rId4" Type="http://schemas.openxmlformats.org/officeDocument/2006/relationships/hyperlink" Target="mailto:chendi.liao@roche.com" TargetMode="External"/><Relationship Id="rId9" Type="http://schemas.openxmlformats.org/officeDocument/2006/relationships/image" Target="../media/image54.png"/><Relationship Id="rId5" Type="http://schemas.openxmlformats.org/officeDocument/2006/relationships/image" Target="../media/image55.jpg"/><Relationship Id="rId6" Type="http://schemas.openxmlformats.org/officeDocument/2006/relationships/image" Target="../media/image52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90.png"/><Relationship Id="rId42" Type="http://schemas.openxmlformats.org/officeDocument/2006/relationships/image" Target="../media/image92.png"/><Relationship Id="rId41" Type="http://schemas.openxmlformats.org/officeDocument/2006/relationships/image" Target="../media/image91.png"/><Relationship Id="rId44" Type="http://schemas.openxmlformats.org/officeDocument/2006/relationships/image" Target="../media/image101.png"/><Relationship Id="rId43" Type="http://schemas.openxmlformats.org/officeDocument/2006/relationships/image" Target="../media/image97.png"/><Relationship Id="rId46" Type="http://schemas.openxmlformats.org/officeDocument/2006/relationships/image" Target="../media/image100.png"/><Relationship Id="rId45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48" Type="http://schemas.openxmlformats.org/officeDocument/2006/relationships/image" Target="../media/image104.png"/><Relationship Id="rId47" Type="http://schemas.openxmlformats.org/officeDocument/2006/relationships/image" Target="../media/image102.png"/><Relationship Id="rId49" Type="http://schemas.openxmlformats.org/officeDocument/2006/relationships/image" Target="../media/image103.png"/><Relationship Id="rId5" Type="http://schemas.openxmlformats.org/officeDocument/2006/relationships/image" Target="../media/image63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2.png"/><Relationship Id="rId31" Type="http://schemas.openxmlformats.org/officeDocument/2006/relationships/image" Target="../media/image83.png"/><Relationship Id="rId30" Type="http://schemas.openxmlformats.org/officeDocument/2006/relationships/image" Target="../media/image88.png"/><Relationship Id="rId33" Type="http://schemas.openxmlformats.org/officeDocument/2006/relationships/image" Target="../media/image87.png"/><Relationship Id="rId32" Type="http://schemas.openxmlformats.org/officeDocument/2006/relationships/image" Target="../media/image86.png"/><Relationship Id="rId35" Type="http://schemas.openxmlformats.org/officeDocument/2006/relationships/image" Target="../media/image95.png"/><Relationship Id="rId34" Type="http://schemas.openxmlformats.org/officeDocument/2006/relationships/image" Target="../media/image89.png"/><Relationship Id="rId70" Type="http://schemas.openxmlformats.org/officeDocument/2006/relationships/image" Target="../media/image125.png"/><Relationship Id="rId37" Type="http://schemas.openxmlformats.org/officeDocument/2006/relationships/image" Target="../media/image99.png"/><Relationship Id="rId36" Type="http://schemas.openxmlformats.org/officeDocument/2006/relationships/image" Target="../media/image94.png"/><Relationship Id="rId39" Type="http://schemas.openxmlformats.org/officeDocument/2006/relationships/image" Target="../media/image96.png"/><Relationship Id="rId38" Type="http://schemas.openxmlformats.org/officeDocument/2006/relationships/image" Target="../media/image93.png"/><Relationship Id="rId62" Type="http://schemas.openxmlformats.org/officeDocument/2006/relationships/image" Target="../media/image120.png"/><Relationship Id="rId61" Type="http://schemas.openxmlformats.org/officeDocument/2006/relationships/image" Target="../media/image116.png"/><Relationship Id="rId20" Type="http://schemas.openxmlformats.org/officeDocument/2006/relationships/image" Target="../media/image78.png"/><Relationship Id="rId64" Type="http://schemas.openxmlformats.org/officeDocument/2006/relationships/image" Target="../media/image117.png"/><Relationship Id="rId63" Type="http://schemas.openxmlformats.org/officeDocument/2006/relationships/image" Target="../media/image115.png"/><Relationship Id="rId22" Type="http://schemas.openxmlformats.org/officeDocument/2006/relationships/image" Target="../media/image76.png"/><Relationship Id="rId66" Type="http://schemas.openxmlformats.org/officeDocument/2006/relationships/image" Target="../media/image118.png"/><Relationship Id="rId21" Type="http://schemas.openxmlformats.org/officeDocument/2006/relationships/image" Target="../media/image74.png"/><Relationship Id="rId65" Type="http://schemas.openxmlformats.org/officeDocument/2006/relationships/image" Target="../media/image121.png"/><Relationship Id="rId24" Type="http://schemas.openxmlformats.org/officeDocument/2006/relationships/image" Target="../media/image85.png"/><Relationship Id="rId68" Type="http://schemas.openxmlformats.org/officeDocument/2006/relationships/image" Target="../media/image124.png"/><Relationship Id="rId23" Type="http://schemas.openxmlformats.org/officeDocument/2006/relationships/image" Target="../media/image77.png"/><Relationship Id="rId67" Type="http://schemas.openxmlformats.org/officeDocument/2006/relationships/image" Target="../media/image123.png"/><Relationship Id="rId60" Type="http://schemas.openxmlformats.org/officeDocument/2006/relationships/image" Target="../media/image119.png"/><Relationship Id="rId26" Type="http://schemas.openxmlformats.org/officeDocument/2006/relationships/image" Target="../media/image84.png"/><Relationship Id="rId25" Type="http://schemas.openxmlformats.org/officeDocument/2006/relationships/image" Target="../media/image82.png"/><Relationship Id="rId69" Type="http://schemas.openxmlformats.org/officeDocument/2006/relationships/image" Target="../media/image122.png"/><Relationship Id="rId28" Type="http://schemas.openxmlformats.org/officeDocument/2006/relationships/image" Target="../media/image79.png"/><Relationship Id="rId27" Type="http://schemas.openxmlformats.org/officeDocument/2006/relationships/image" Target="../media/image81.png"/><Relationship Id="rId29" Type="http://schemas.openxmlformats.org/officeDocument/2006/relationships/image" Target="../media/image80.png"/><Relationship Id="rId51" Type="http://schemas.openxmlformats.org/officeDocument/2006/relationships/image" Target="../media/image108.png"/><Relationship Id="rId50" Type="http://schemas.openxmlformats.org/officeDocument/2006/relationships/image" Target="../media/image105.png"/><Relationship Id="rId53" Type="http://schemas.openxmlformats.org/officeDocument/2006/relationships/image" Target="../media/image106.png"/><Relationship Id="rId52" Type="http://schemas.openxmlformats.org/officeDocument/2006/relationships/image" Target="../media/image107.png"/><Relationship Id="rId11" Type="http://schemas.openxmlformats.org/officeDocument/2006/relationships/image" Target="../media/image69.png"/><Relationship Id="rId55" Type="http://schemas.openxmlformats.org/officeDocument/2006/relationships/image" Target="../media/image112.png"/><Relationship Id="rId10" Type="http://schemas.openxmlformats.org/officeDocument/2006/relationships/image" Target="../media/image71.png"/><Relationship Id="rId54" Type="http://schemas.openxmlformats.org/officeDocument/2006/relationships/image" Target="../media/image109.png"/><Relationship Id="rId13" Type="http://schemas.openxmlformats.org/officeDocument/2006/relationships/image" Target="../media/image70.png"/><Relationship Id="rId57" Type="http://schemas.openxmlformats.org/officeDocument/2006/relationships/image" Target="../media/image110.png"/><Relationship Id="rId12" Type="http://schemas.openxmlformats.org/officeDocument/2006/relationships/image" Target="../media/image67.png"/><Relationship Id="rId56" Type="http://schemas.openxmlformats.org/officeDocument/2006/relationships/image" Target="../media/image113.png"/><Relationship Id="rId15" Type="http://schemas.openxmlformats.org/officeDocument/2006/relationships/image" Target="../media/image65.png"/><Relationship Id="rId59" Type="http://schemas.openxmlformats.org/officeDocument/2006/relationships/image" Target="../media/image114.png"/><Relationship Id="rId14" Type="http://schemas.openxmlformats.org/officeDocument/2006/relationships/image" Target="../media/image73.png"/><Relationship Id="rId58" Type="http://schemas.openxmlformats.org/officeDocument/2006/relationships/image" Target="../media/image111.png"/><Relationship Id="rId17" Type="http://schemas.openxmlformats.org/officeDocument/2006/relationships/image" Target="../media/image72.png"/><Relationship Id="rId16" Type="http://schemas.openxmlformats.org/officeDocument/2006/relationships/image" Target="../media/image66.png"/><Relationship Id="rId19" Type="http://schemas.openxmlformats.org/officeDocument/2006/relationships/image" Target="../media/image75.png"/><Relationship Id="rId18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z2gifQ2kfHiUsXYF78WRVgq5UfZiYnwR/view" TargetMode="External"/><Relationship Id="rId7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t</a:t>
            </a:r>
            <a:r>
              <a:rPr lang="en" sz="2400"/>
              <a:t>eal</a:t>
            </a:r>
            <a:endParaRPr/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4572100" y="3040023"/>
            <a:ext cx="4229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900"/>
              <a:t>An R-Shiny Framework to Unlock the Power of Interactive Data Exploration</a:t>
            </a:r>
            <a:endParaRPr sz="1900"/>
          </a:p>
        </p:txBody>
      </p:sp>
      <p:pic>
        <p:nvPicPr>
          <p:cNvPr descr="A picture containing text, person, computer&#10;&#10;Description automatically generated" id="106" name="Google Shape;106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577" r="25728" t="0"/>
          <a:stretch/>
        </p:blipFill>
        <p:spPr>
          <a:xfrm>
            <a:off x="0" y="-3450"/>
            <a:ext cx="4127101" cy="51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4572100" y="3618842"/>
            <a:ext cx="42291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Pawel Rucki</a:t>
            </a:r>
            <a:endParaRPr sz="1400"/>
          </a:p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SEP 17</a:t>
            </a:r>
            <a:r>
              <a:rPr lang="en"/>
              <a:t>, 2023 </a:t>
            </a:r>
            <a:br>
              <a:rPr lang="en"/>
            </a:br>
            <a:r>
              <a:rPr lang="en"/>
              <a:t>@ posit::conf(2023)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7350"/>
            <a:ext cx="834617" cy="9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document&#10;&#10;Description automatically generated" id="407" name="Google Shape;4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3038"/>
            <a:ext cx="9144000" cy="1406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0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Application of {teal} </a:t>
            </a:r>
            <a:endParaRPr/>
          </a:p>
        </p:txBody>
      </p:sp>
      <p:sp>
        <p:nvSpPr>
          <p:cNvPr id="409" name="Google Shape;409;p30"/>
          <p:cNvSpPr/>
          <p:nvPr/>
        </p:nvSpPr>
        <p:spPr>
          <a:xfrm>
            <a:off x="0" y="1443038"/>
            <a:ext cx="9144000" cy="14067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0"/>
          <p:cNvSpPr/>
          <p:nvPr/>
        </p:nvSpPr>
        <p:spPr>
          <a:xfrm>
            <a:off x="653415" y="2339661"/>
            <a:ext cx="3769200" cy="51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Clinical trial reporting</a:t>
            </a:r>
            <a:endParaRPr/>
          </a:p>
        </p:txBody>
      </p:sp>
      <p:sp>
        <p:nvSpPr>
          <p:cNvPr id="411" name="Google Shape;411;p30"/>
          <p:cNvSpPr/>
          <p:nvPr/>
        </p:nvSpPr>
        <p:spPr>
          <a:xfrm>
            <a:off x="4721366" y="2339661"/>
            <a:ext cx="3769200" cy="51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Outside of trial reporting setting</a:t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653415" y="2849881"/>
            <a:ext cx="3769200" cy="1882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144000" spcFirstLastPara="1" rIns="144000" wrap="square" tIns="108000">
            <a:noAutofit/>
          </a:bodyPr>
          <a:lstStyle/>
          <a:p>
            <a:pPr indent="-144000" lvl="0" marL="14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QCing of clinical trial reporting outputs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Trial monitoring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Ad-hoc &amp; exploratory analyses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Content generation to support internal strategic decision meetings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Complement study milestone events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Pooled data analysis</a:t>
            </a:r>
            <a:endParaRPr/>
          </a:p>
        </p:txBody>
      </p:sp>
      <p:sp>
        <p:nvSpPr>
          <p:cNvPr id="413" name="Google Shape;413;p30"/>
          <p:cNvSpPr/>
          <p:nvPr/>
        </p:nvSpPr>
        <p:spPr>
          <a:xfrm>
            <a:off x="4721366" y="2849880"/>
            <a:ext cx="3769200" cy="1882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45700" lIns="144000" spcFirstLastPara="1" rIns="144000" wrap="square" tIns="108000">
            <a:noAutofit/>
          </a:bodyPr>
          <a:lstStyle/>
          <a:p>
            <a:pPr indent="-144000" lvl="0" marL="14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Explor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high-dimensional biomarker 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Explor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ing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real-world data off-label use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Data quality monitoring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Operations analytics</a:t>
            </a:r>
            <a:endParaRPr/>
          </a:p>
        </p:txBody>
      </p:sp>
      <p:grpSp>
        <p:nvGrpSpPr>
          <p:cNvPr id="414" name="Google Shape;414;p30"/>
          <p:cNvGrpSpPr/>
          <p:nvPr/>
        </p:nvGrpSpPr>
        <p:grpSpPr>
          <a:xfrm>
            <a:off x="2291454" y="1626393"/>
            <a:ext cx="504811" cy="550923"/>
            <a:chOff x="6276975" y="3254375"/>
            <a:chExt cx="330201" cy="360363"/>
          </a:xfrm>
        </p:grpSpPr>
        <p:sp>
          <p:nvSpPr>
            <p:cNvPr id="415" name="Google Shape;415;p30"/>
            <p:cNvSpPr/>
            <p:nvPr/>
          </p:nvSpPr>
          <p:spPr>
            <a:xfrm>
              <a:off x="6276975" y="3419475"/>
              <a:ext cx="269875" cy="195263"/>
            </a:xfrm>
            <a:custGeom>
              <a:rect b="b" l="l" r="r" t="t"/>
              <a:pathLst>
                <a:path extrusionOk="0" h="52" w="72">
                  <a:moveTo>
                    <a:pt x="70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1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11"/>
                    <a:pt x="35" y="11"/>
                  </a:cubicBezTo>
                  <a:cubicBezTo>
                    <a:pt x="35" y="12"/>
                    <a:pt x="33" y="12"/>
                    <a:pt x="33" y="1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9" y="8"/>
                    <a:pt x="70" y="8"/>
                  </a:cubicBezTo>
                  <a:cubicBezTo>
                    <a:pt x="71" y="8"/>
                    <a:pt x="72" y="9"/>
                    <a:pt x="72" y="1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1"/>
                    <a:pt x="71" y="52"/>
                    <a:pt x="70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6351588" y="3254375"/>
              <a:ext cx="255588" cy="330200"/>
            </a:xfrm>
            <a:custGeom>
              <a:rect b="b" l="l" r="r" t="t"/>
              <a:pathLst>
                <a:path extrusionOk="0" h="88" w="68">
                  <a:moveTo>
                    <a:pt x="66" y="88"/>
                  </a:moveTo>
                  <a:cubicBezTo>
                    <a:pt x="50" y="88"/>
                    <a:pt x="50" y="88"/>
                    <a:pt x="50" y="88"/>
                  </a:cubicBezTo>
                  <a:cubicBezTo>
                    <a:pt x="49" y="88"/>
                    <a:pt x="48" y="87"/>
                    <a:pt x="48" y="86"/>
                  </a:cubicBezTo>
                  <a:cubicBezTo>
                    <a:pt x="48" y="85"/>
                    <a:pt x="49" y="84"/>
                    <a:pt x="50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7"/>
                    <a:pt x="3" y="48"/>
                    <a:pt x="2" y="48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8" y="1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6"/>
                    <a:pt x="68" y="2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7"/>
                    <a:pt x="67" y="88"/>
                    <a:pt x="66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6516688" y="3254375"/>
              <a:ext cx="90488" cy="104775"/>
            </a:xfrm>
            <a:custGeom>
              <a:rect b="b" l="l" r="r" t="t"/>
              <a:pathLst>
                <a:path extrusionOk="0" h="28" w="24">
                  <a:moveTo>
                    <a:pt x="22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4" y="25"/>
                    <a:pt x="24" y="26"/>
                  </a:cubicBezTo>
                  <a:cubicBezTo>
                    <a:pt x="24" y="27"/>
                    <a:pt x="23" y="28"/>
                    <a:pt x="2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6396038" y="3344863"/>
              <a:ext cx="106363" cy="14288"/>
            </a:xfrm>
            <a:custGeom>
              <a:rect b="b" l="l" r="r" t="t"/>
              <a:pathLst>
                <a:path extrusionOk="0" h="4" w="28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6396038" y="3389313"/>
              <a:ext cx="60325" cy="15875"/>
            </a:xfrm>
            <a:custGeom>
              <a:rect b="b" l="l" r="r" t="t"/>
              <a:pathLst>
                <a:path extrusionOk="0" h="4" w="16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6396038" y="3298825"/>
              <a:ext cx="106363" cy="15875"/>
            </a:xfrm>
            <a:custGeom>
              <a:rect b="b" l="l" r="r" t="t"/>
              <a:pathLst>
                <a:path extrusionOk="0" h="4" w="28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6348413" y="3405188"/>
              <a:ext cx="179388" cy="179388"/>
            </a:xfrm>
            <a:custGeom>
              <a:rect b="b" l="l" r="r" t="t"/>
              <a:pathLst>
                <a:path extrusionOk="0" h="48" w="48">
                  <a:moveTo>
                    <a:pt x="2" y="48"/>
                  </a:moveTo>
                  <a:cubicBezTo>
                    <a:pt x="2" y="48"/>
                    <a:pt x="1" y="48"/>
                    <a:pt x="1" y="47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5" y="3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7" y="0"/>
                    <a:pt x="38" y="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3"/>
                    <a:pt x="48" y="1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8" y="33"/>
                  </a:moveTo>
                  <a:cubicBezTo>
                    <a:pt x="5" y="43"/>
                    <a:pt x="5" y="43"/>
                    <a:pt x="5" y="4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36" y="5"/>
                    <a:pt x="36" y="5"/>
                    <a:pt x="36" y="5"/>
                  </a:cubicBezTo>
                  <a:lnTo>
                    <a:pt x="8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6450013" y="3438525"/>
              <a:ext cx="47625" cy="44450"/>
            </a:xfrm>
            <a:custGeom>
              <a:rect b="b" l="l" r="r" t="t"/>
              <a:pathLst>
                <a:path extrusionOk="0" h="28" w="30">
                  <a:moveTo>
                    <a:pt x="23" y="28"/>
                  </a:moveTo>
                  <a:lnTo>
                    <a:pt x="0" y="5"/>
                  </a:lnTo>
                  <a:lnTo>
                    <a:pt x="7" y="0"/>
                  </a:lnTo>
                  <a:lnTo>
                    <a:pt x="30" y="24"/>
                  </a:lnTo>
                  <a:lnTo>
                    <a:pt x="2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6362700" y="3517900"/>
              <a:ext cx="52388" cy="52388"/>
            </a:xfrm>
            <a:custGeom>
              <a:rect b="b" l="l" r="r" t="t"/>
              <a:pathLst>
                <a:path extrusionOk="0" h="14" w="14">
                  <a:moveTo>
                    <a:pt x="12" y="14"/>
                  </a:moveTo>
                  <a:cubicBezTo>
                    <a:pt x="12" y="14"/>
                    <a:pt x="11" y="14"/>
                    <a:pt x="11" y="1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3"/>
                    <a:pt x="14" y="13"/>
                  </a:cubicBezTo>
                  <a:cubicBezTo>
                    <a:pt x="13" y="14"/>
                    <a:pt x="13" y="14"/>
                    <a:pt x="1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" name="Google Shape;424;p30"/>
          <p:cNvGrpSpPr/>
          <p:nvPr/>
        </p:nvGrpSpPr>
        <p:grpSpPr>
          <a:xfrm>
            <a:off x="6334596" y="1626594"/>
            <a:ext cx="542948" cy="545449"/>
            <a:chOff x="7005638" y="4700588"/>
            <a:chExt cx="344488" cy="346075"/>
          </a:xfrm>
        </p:grpSpPr>
        <p:cxnSp>
          <p:nvCxnSpPr>
            <p:cNvPr id="425" name="Google Shape;425;p30"/>
            <p:cNvCxnSpPr/>
            <p:nvPr/>
          </p:nvCxnSpPr>
          <p:spPr>
            <a:xfrm>
              <a:off x="7050088" y="4789488"/>
              <a:ext cx="68400" cy="0"/>
            </a:xfrm>
            <a:prstGeom prst="straightConnector1">
              <a:avLst/>
            </a:prstGeom>
            <a:noFill/>
            <a:ln cap="rnd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30"/>
            <p:cNvCxnSpPr/>
            <p:nvPr/>
          </p:nvCxnSpPr>
          <p:spPr>
            <a:xfrm>
              <a:off x="7050088" y="4835525"/>
              <a:ext cx="120600" cy="0"/>
            </a:xfrm>
            <a:prstGeom prst="straightConnector1">
              <a:avLst/>
            </a:prstGeom>
            <a:noFill/>
            <a:ln cap="rnd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30"/>
            <p:cNvCxnSpPr/>
            <p:nvPr/>
          </p:nvCxnSpPr>
          <p:spPr>
            <a:xfrm>
              <a:off x="7050088" y="4879975"/>
              <a:ext cx="90600" cy="0"/>
            </a:xfrm>
            <a:prstGeom prst="straightConnector1">
              <a:avLst/>
            </a:prstGeom>
            <a:noFill/>
            <a:ln cap="rnd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30"/>
            <p:cNvCxnSpPr/>
            <p:nvPr/>
          </p:nvCxnSpPr>
          <p:spPr>
            <a:xfrm>
              <a:off x="7050088" y="4926013"/>
              <a:ext cx="74700" cy="0"/>
            </a:xfrm>
            <a:prstGeom prst="straightConnector1">
              <a:avLst/>
            </a:prstGeom>
            <a:noFill/>
            <a:ln cap="rnd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9" name="Google Shape;429;p30"/>
            <p:cNvSpPr/>
            <p:nvPr/>
          </p:nvSpPr>
          <p:spPr>
            <a:xfrm>
              <a:off x="7185026" y="4879975"/>
              <a:ext cx="165100" cy="166688"/>
            </a:xfrm>
            <a:custGeom>
              <a:rect b="b" l="l" r="r" t="t"/>
              <a:pathLst>
                <a:path extrusionOk="0" h="44" w="44">
                  <a:moveTo>
                    <a:pt x="16" y="5"/>
                  </a:moveTo>
                  <a:cubicBezTo>
                    <a:pt x="14" y="6"/>
                    <a:pt x="12" y="7"/>
                    <a:pt x="10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1"/>
                    <a:pt x="4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2" y="37"/>
                    <a:pt x="14" y="38"/>
                    <a:pt x="16" y="3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0" y="38"/>
                    <a:pt x="32" y="37"/>
                    <a:pt x="34" y="3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0" y="23"/>
                    <a:pt x="40" y="22"/>
                  </a:cubicBezTo>
                  <a:cubicBezTo>
                    <a:pt x="40" y="21"/>
                    <a:pt x="40" y="20"/>
                    <a:pt x="40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2" y="7"/>
                    <a:pt x="30" y="6"/>
                    <a:pt x="28" y="5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16" y="5"/>
                  </a:lnTo>
                  <a:close/>
                </a:path>
              </a:pathLst>
            </a:custGeom>
            <a:noFill/>
            <a:ln cap="flat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237413" y="4932363"/>
              <a:ext cx="60300" cy="60300"/>
            </a:xfrm>
            <a:prstGeom prst="ellipse">
              <a:avLst/>
            </a:prstGeom>
            <a:noFill/>
            <a:ln cap="flat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005638" y="4700588"/>
              <a:ext cx="239713" cy="315913"/>
            </a:xfrm>
            <a:custGeom>
              <a:rect b="b" l="l" r="r" t="t"/>
              <a:pathLst>
                <a:path extrusionOk="0" h="199" w="151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99"/>
                  </a:lnTo>
                </a:path>
              </a:pathLst>
            </a:custGeom>
            <a:noFill/>
            <a:ln cap="flat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170738" y="4700588"/>
              <a:ext cx="74613" cy="74613"/>
            </a:xfrm>
            <a:custGeom>
              <a:rect b="b" l="l" r="r" t="t"/>
              <a:pathLst>
                <a:path extrusionOk="0" h="47" w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cap="rnd" cmpd="sng" w="222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p30"/>
          <p:cNvSpPr/>
          <p:nvPr/>
        </p:nvSpPr>
        <p:spPr>
          <a:xfrm>
            <a:off x="653434" y="4714338"/>
            <a:ext cx="3769200" cy="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4721385" y="4714338"/>
            <a:ext cx="3769200" cy="1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Using {teal} as a data scientist I</a:t>
            </a:r>
            <a:endParaRPr/>
          </a:p>
        </p:txBody>
      </p:sp>
      <p:pic>
        <p:nvPicPr>
          <p:cNvPr id="440" name="Google Shape;4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736" y="1446050"/>
            <a:ext cx="1501935" cy="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1"/>
          <p:cNvSpPr/>
          <p:nvPr/>
        </p:nvSpPr>
        <p:spPr>
          <a:xfrm>
            <a:off x="1054775" y="2575813"/>
            <a:ext cx="1595400" cy="5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1054775" y="3391538"/>
            <a:ext cx="1595400" cy="525000"/>
          </a:xfrm>
          <a:prstGeom prst="rec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m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odules</a:t>
            </a:r>
            <a:endParaRPr/>
          </a:p>
        </p:txBody>
      </p:sp>
      <p:cxnSp>
        <p:nvCxnSpPr>
          <p:cNvPr id="443" name="Google Shape;443;p31"/>
          <p:cNvCxnSpPr>
            <a:stCxn id="444" idx="0"/>
            <a:endCxn id="442" idx="2"/>
          </p:cNvCxnSpPr>
          <p:nvPr/>
        </p:nvCxnSpPr>
        <p:spPr>
          <a:xfrm rot="10800000">
            <a:off x="1852475" y="3916575"/>
            <a:ext cx="0" cy="290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31"/>
          <p:cNvCxnSpPr>
            <a:stCxn id="442" idx="0"/>
            <a:endCxn id="441" idx="2"/>
          </p:cNvCxnSpPr>
          <p:nvPr/>
        </p:nvCxnSpPr>
        <p:spPr>
          <a:xfrm rot="10800000">
            <a:off x="1852475" y="3100838"/>
            <a:ext cx="0" cy="290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31"/>
          <p:cNvCxnSpPr>
            <a:stCxn id="441" idx="0"/>
            <a:endCxn id="447" idx="2"/>
          </p:cNvCxnSpPr>
          <p:nvPr/>
        </p:nvCxnSpPr>
        <p:spPr>
          <a:xfrm rot="10800000">
            <a:off x="1852475" y="2012413"/>
            <a:ext cx="0" cy="563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8" name="Google Shape;448;p31"/>
          <p:cNvCxnSpPr>
            <a:stCxn id="447" idx="3"/>
            <a:endCxn id="440" idx="1"/>
          </p:cNvCxnSpPr>
          <p:nvPr/>
        </p:nvCxnSpPr>
        <p:spPr>
          <a:xfrm flipH="1" rot="10800000">
            <a:off x="2915888" y="1866525"/>
            <a:ext cx="4081800" cy="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31"/>
          <p:cNvCxnSpPr>
            <a:stCxn id="450" idx="0"/>
            <a:endCxn id="440" idx="2"/>
          </p:cNvCxnSpPr>
          <p:nvPr/>
        </p:nvCxnSpPr>
        <p:spPr>
          <a:xfrm rot="10800000">
            <a:off x="7748688" y="2287025"/>
            <a:ext cx="0" cy="1924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51" name="Google Shape;451;p31"/>
          <p:cNvGrpSpPr/>
          <p:nvPr/>
        </p:nvGrpSpPr>
        <p:grpSpPr>
          <a:xfrm>
            <a:off x="6394838" y="4207275"/>
            <a:ext cx="2077900" cy="521208"/>
            <a:chOff x="6667850" y="4209125"/>
            <a:chExt cx="2077900" cy="521208"/>
          </a:xfrm>
        </p:grpSpPr>
        <p:pic>
          <p:nvPicPr>
            <p:cNvPr id="452" name="Google Shape;45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7850" y="4209125"/>
              <a:ext cx="656722" cy="5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p31"/>
            <p:cNvSpPr/>
            <p:nvPr/>
          </p:nvSpPr>
          <p:spPr>
            <a:xfrm>
              <a:off x="7297650" y="4213375"/>
              <a:ext cx="1448100" cy="512700"/>
            </a:xfrm>
            <a:prstGeom prst="roundRect">
              <a:avLst>
                <a:gd fmla="val 16667" name="adj"/>
              </a:avLst>
            </a:prstGeom>
            <a:solidFill>
              <a:srgbClr val="FF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App User</a:t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453" name="Google Shape;453;p31"/>
          <p:cNvGrpSpPr/>
          <p:nvPr/>
        </p:nvGrpSpPr>
        <p:grpSpPr>
          <a:xfrm>
            <a:off x="544663" y="4207275"/>
            <a:ext cx="2105513" cy="521208"/>
            <a:chOff x="316063" y="4207275"/>
            <a:chExt cx="2105513" cy="521208"/>
          </a:xfrm>
        </p:grpSpPr>
        <p:sp>
          <p:nvSpPr>
            <p:cNvPr id="444" name="Google Shape;444;p31"/>
            <p:cNvSpPr/>
            <p:nvPr/>
          </p:nvSpPr>
          <p:spPr>
            <a:xfrm>
              <a:off x="826175" y="4207275"/>
              <a:ext cx="1595400" cy="506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t</a:t>
              </a: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eal App Developer</a:t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pic>
          <p:nvPicPr>
            <p:cNvPr id="454" name="Google Shape;45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6063" y="4207275"/>
              <a:ext cx="510784" cy="5212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7" name="Google Shape;4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063" y="1721775"/>
            <a:ext cx="2126825" cy="2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Using {teal} as a data scientist II</a:t>
            </a:r>
            <a:endParaRPr/>
          </a:p>
        </p:txBody>
      </p:sp>
      <p:pic>
        <p:nvPicPr>
          <p:cNvPr id="460" name="Google Shape;4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736" y="1446050"/>
            <a:ext cx="1501935" cy="8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2"/>
          <p:cNvSpPr/>
          <p:nvPr/>
        </p:nvSpPr>
        <p:spPr>
          <a:xfrm>
            <a:off x="1054775" y="2575813"/>
            <a:ext cx="1595400" cy="5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1054775" y="3391538"/>
            <a:ext cx="1595400" cy="525000"/>
          </a:xfrm>
          <a:prstGeom prst="rec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m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odules</a:t>
            </a:r>
            <a:endParaRPr/>
          </a:p>
        </p:txBody>
      </p:sp>
      <p:cxnSp>
        <p:nvCxnSpPr>
          <p:cNvPr id="463" name="Google Shape;463;p32"/>
          <p:cNvCxnSpPr>
            <a:stCxn id="464" idx="0"/>
            <a:endCxn id="462" idx="2"/>
          </p:cNvCxnSpPr>
          <p:nvPr/>
        </p:nvCxnSpPr>
        <p:spPr>
          <a:xfrm rot="10800000">
            <a:off x="1852475" y="3916575"/>
            <a:ext cx="0" cy="290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5" name="Google Shape;465;p32"/>
          <p:cNvCxnSpPr>
            <a:stCxn id="462" idx="0"/>
            <a:endCxn id="461" idx="2"/>
          </p:cNvCxnSpPr>
          <p:nvPr/>
        </p:nvCxnSpPr>
        <p:spPr>
          <a:xfrm rot="10800000">
            <a:off x="1852475" y="3100838"/>
            <a:ext cx="0" cy="290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6" name="Google Shape;466;p32"/>
          <p:cNvCxnSpPr>
            <a:stCxn id="467" idx="0"/>
            <a:endCxn id="460" idx="2"/>
          </p:cNvCxnSpPr>
          <p:nvPr/>
        </p:nvCxnSpPr>
        <p:spPr>
          <a:xfrm rot="10800000">
            <a:off x="7748688" y="2287025"/>
            <a:ext cx="0" cy="19245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68" name="Google Shape;468;p32"/>
          <p:cNvGrpSpPr/>
          <p:nvPr/>
        </p:nvGrpSpPr>
        <p:grpSpPr>
          <a:xfrm>
            <a:off x="6394838" y="4207275"/>
            <a:ext cx="2077900" cy="521208"/>
            <a:chOff x="6667850" y="4209125"/>
            <a:chExt cx="2077900" cy="521208"/>
          </a:xfrm>
        </p:grpSpPr>
        <p:pic>
          <p:nvPicPr>
            <p:cNvPr id="469" name="Google Shape;46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67850" y="4209125"/>
              <a:ext cx="656722" cy="521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2"/>
            <p:cNvSpPr/>
            <p:nvPr/>
          </p:nvSpPr>
          <p:spPr>
            <a:xfrm>
              <a:off x="7297650" y="4213375"/>
              <a:ext cx="1448100" cy="512700"/>
            </a:xfrm>
            <a:prstGeom prst="roundRect">
              <a:avLst>
                <a:gd fmla="val 16667" name="adj"/>
              </a:avLst>
            </a:prstGeom>
            <a:solidFill>
              <a:srgbClr val="FF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App User</a:t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470" name="Google Shape;470;p32"/>
          <p:cNvGrpSpPr/>
          <p:nvPr/>
        </p:nvGrpSpPr>
        <p:grpSpPr>
          <a:xfrm>
            <a:off x="544663" y="4207275"/>
            <a:ext cx="2105513" cy="521208"/>
            <a:chOff x="316063" y="4207275"/>
            <a:chExt cx="2105513" cy="521208"/>
          </a:xfrm>
        </p:grpSpPr>
        <p:sp>
          <p:nvSpPr>
            <p:cNvPr id="464" name="Google Shape;464;p32"/>
            <p:cNvSpPr/>
            <p:nvPr/>
          </p:nvSpPr>
          <p:spPr>
            <a:xfrm>
              <a:off x="826175" y="4207275"/>
              <a:ext cx="1595400" cy="5067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45700" spcFirstLastPara="1" rIns="45700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t</a:t>
              </a:r>
              <a:r>
                <a:rPr lang="en">
                  <a:latin typeface="Roche Sans Light"/>
                  <a:ea typeface="Roche Sans Light"/>
                  <a:cs typeface="Roche Sans Light"/>
                  <a:sym typeface="Roche Sans Light"/>
                </a:rPr>
                <a:t>eal App Developer</a:t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pic>
          <p:nvPicPr>
            <p:cNvPr id="471" name="Google Shape;47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6063" y="4207275"/>
              <a:ext cx="510784" cy="5212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2" name="Google Shape;472;p32"/>
          <p:cNvSpPr/>
          <p:nvPr/>
        </p:nvSpPr>
        <p:spPr>
          <a:xfrm>
            <a:off x="3537880" y="3024041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473" name="Google Shape;473;p32"/>
          <p:cNvCxnSpPr>
            <a:endCxn id="472" idx="1"/>
          </p:cNvCxnSpPr>
          <p:nvPr/>
        </p:nvCxnSpPr>
        <p:spPr>
          <a:xfrm>
            <a:off x="1852480" y="3286589"/>
            <a:ext cx="16854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32"/>
          <p:cNvSpPr/>
          <p:nvPr/>
        </p:nvSpPr>
        <p:spPr>
          <a:xfrm>
            <a:off x="4495491" y="3024041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475" name="Google Shape;475;p32"/>
          <p:cNvSpPr/>
          <p:nvPr/>
        </p:nvSpPr>
        <p:spPr>
          <a:xfrm>
            <a:off x="5453108" y="3024041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grpSp>
        <p:nvGrpSpPr>
          <p:cNvPr id="476" name="Google Shape;476;p32"/>
          <p:cNvGrpSpPr/>
          <p:nvPr/>
        </p:nvGrpSpPr>
        <p:grpSpPr>
          <a:xfrm flipH="1" rot="5400000">
            <a:off x="4018431" y="3502153"/>
            <a:ext cx="720443" cy="843357"/>
            <a:chOff x="4632073" y="1848899"/>
            <a:chExt cx="613091" cy="856200"/>
          </a:xfrm>
        </p:grpSpPr>
        <p:cxnSp>
          <p:nvCxnSpPr>
            <p:cNvPr id="477" name="Google Shape;477;p32"/>
            <p:cNvCxnSpPr/>
            <p:nvPr/>
          </p:nvCxnSpPr>
          <p:spPr>
            <a:xfrm rot="10800000">
              <a:off x="4737823" y="1743236"/>
              <a:ext cx="0" cy="2115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8" name="Google Shape;478;p32"/>
            <p:cNvCxnSpPr/>
            <p:nvPr/>
          </p:nvCxnSpPr>
          <p:spPr>
            <a:xfrm>
              <a:off x="4843464" y="2705099"/>
              <a:ext cx="401700" cy="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9" name="Google Shape;479;p32"/>
            <p:cNvCxnSpPr/>
            <p:nvPr/>
          </p:nvCxnSpPr>
          <p:spPr>
            <a:xfrm rot="10800000">
              <a:off x="4843464" y="1848899"/>
              <a:ext cx="0" cy="8562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80" name="Google Shape;480;p32"/>
          <p:cNvGrpSpPr/>
          <p:nvPr/>
        </p:nvGrpSpPr>
        <p:grpSpPr>
          <a:xfrm>
            <a:off x="5028949" y="3563826"/>
            <a:ext cx="843316" cy="710483"/>
            <a:chOff x="4800598" y="3929139"/>
            <a:chExt cx="843316" cy="276151"/>
          </a:xfrm>
        </p:grpSpPr>
        <p:cxnSp>
          <p:nvCxnSpPr>
            <p:cNvPr id="481" name="Google Shape;481;p32"/>
            <p:cNvCxnSpPr/>
            <p:nvPr/>
          </p:nvCxnSpPr>
          <p:spPr>
            <a:xfrm rot="10800000">
              <a:off x="4800598" y="4109890"/>
              <a:ext cx="0" cy="954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2" name="Google Shape;482;p32"/>
            <p:cNvCxnSpPr/>
            <p:nvPr/>
          </p:nvCxnSpPr>
          <p:spPr>
            <a:xfrm rot="-5400000">
              <a:off x="5553464" y="4019589"/>
              <a:ext cx="180900" cy="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3" name="Google Shape;483;p32"/>
            <p:cNvCxnSpPr/>
            <p:nvPr/>
          </p:nvCxnSpPr>
          <p:spPr>
            <a:xfrm>
              <a:off x="5222264" y="3688389"/>
              <a:ext cx="0" cy="843300"/>
            </a:xfrm>
            <a:prstGeom prst="straightConnector1">
              <a:avLst/>
            </a:pr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484" name="Google Shape;484;p32"/>
          <p:cNvCxnSpPr>
            <a:stCxn id="485" idx="0"/>
            <a:endCxn id="474" idx="2"/>
          </p:cNvCxnSpPr>
          <p:nvPr/>
        </p:nvCxnSpPr>
        <p:spPr>
          <a:xfrm rot="10800000">
            <a:off x="4914600" y="3514325"/>
            <a:ext cx="300" cy="6930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86" name="Google Shape;4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5425" y="4219675"/>
            <a:ext cx="510784" cy="52120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2"/>
          <p:cNvSpPr/>
          <p:nvPr/>
        </p:nvSpPr>
        <p:spPr>
          <a:xfrm>
            <a:off x="3977400" y="4207325"/>
            <a:ext cx="1875000" cy="521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45700" spcFirstLastPara="1" rIns="457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lang="en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Module Developer</a:t>
            </a:r>
            <a:endParaRPr>
              <a:solidFill>
                <a:srgbClr val="FFFFFF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487" name="Google Shape;487;p32"/>
          <p:cNvCxnSpPr>
            <a:endCxn id="488" idx="2"/>
          </p:cNvCxnSpPr>
          <p:nvPr/>
        </p:nvCxnSpPr>
        <p:spPr>
          <a:xfrm rot="10800000">
            <a:off x="1852475" y="2012475"/>
            <a:ext cx="0" cy="5634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9" name="Google Shape;489;p32"/>
          <p:cNvCxnSpPr>
            <a:stCxn id="488" idx="3"/>
          </p:cNvCxnSpPr>
          <p:nvPr/>
        </p:nvCxnSpPr>
        <p:spPr>
          <a:xfrm flipH="1" rot="10800000">
            <a:off x="2915888" y="1866525"/>
            <a:ext cx="4081800" cy="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88" name="Google Shape;4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063" y="1721775"/>
            <a:ext cx="2126825" cy="2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Using {teal} as a data scientist III</a:t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571501" y="1443039"/>
            <a:ext cx="3427200" cy="370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Study Team 1</a:t>
            </a:r>
            <a:endParaRPr/>
          </a:p>
        </p:txBody>
      </p:sp>
      <p:sp>
        <p:nvSpPr>
          <p:cNvPr id="496" name="Google Shape;496;p33"/>
          <p:cNvSpPr/>
          <p:nvPr/>
        </p:nvSpPr>
        <p:spPr>
          <a:xfrm>
            <a:off x="5373915" y="1443039"/>
            <a:ext cx="3427200" cy="37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Study Team 2</a:t>
            </a:r>
            <a:endParaRPr/>
          </a:p>
        </p:txBody>
      </p:sp>
      <p:sp>
        <p:nvSpPr>
          <p:cNvPr id="497" name="Google Shape;497;p33"/>
          <p:cNvSpPr/>
          <p:nvPr/>
        </p:nvSpPr>
        <p:spPr>
          <a:xfrm>
            <a:off x="571500" y="1813925"/>
            <a:ext cx="3427200" cy="25818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txBody>
          <a:bodyPr anchorCtr="0" anchor="t" bIns="45700" lIns="144000" spcFirstLastPara="1" rIns="144000" wrap="square" tIns="108000">
            <a:noAutofit/>
          </a:bodyPr>
          <a:lstStyle/>
          <a:p>
            <a:pPr indent="-55100" lvl="0" marL="14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498" name="Google Shape;498;p33"/>
          <p:cNvSpPr/>
          <p:nvPr/>
        </p:nvSpPr>
        <p:spPr>
          <a:xfrm>
            <a:off x="5373925" y="1813924"/>
            <a:ext cx="3427200" cy="2581800"/>
          </a:xfrm>
          <a:prstGeom prst="rect">
            <a:avLst/>
          </a:prstGeom>
          <a:solidFill>
            <a:srgbClr val="F1F2F2"/>
          </a:solidFill>
          <a:ln>
            <a:noFill/>
          </a:ln>
        </p:spPr>
        <p:txBody>
          <a:bodyPr anchorCtr="0" anchor="t" bIns="45700" lIns="144000" spcFirstLastPara="1" rIns="144000" wrap="square" tIns="108000">
            <a:noAutofit/>
          </a:bodyPr>
          <a:lstStyle/>
          <a:p>
            <a:pPr indent="-55100" lvl="0" marL="14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682" y="1940439"/>
            <a:ext cx="949042" cy="53145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3"/>
          <p:cNvSpPr/>
          <p:nvPr/>
        </p:nvSpPr>
        <p:spPr>
          <a:xfrm>
            <a:off x="709614" y="1995117"/>
            <a:ext cx="843000" cy="4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 sz="1000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</a:t>
            </a:r>
            <a:r>
              <a:rPr b="0" i="0" lang="en" sz="10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01" name="Google Shape;501;p33"/>
          <p:cNvCxnSpPr>
            <a:stCxn id="500" idx="3"/>
            <a:endCxn id="499" idx="1"/>
          </p:cNvCxnSpPr>
          <p:nvPr/>
        </p:nvCxnSpPr>
        <p:spPr>
          <a:xfrm>
            <a:off x="1552614" y="2206167"/>
            <a:ext cx="136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33"/>
          <p:cNvSpPr/>
          <p:nvPr/>
        </p:nvSpPr>
        <p:spPr>
          <a:xfrm>
            <a:off x="709613" y="3516550"/>
            <a:ext cx="948900" cy="42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tudy </a:t>
            </a:r>
            <a:r>
              <a:rPr lang="en" sz="1000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App Dev</a:t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1814147" y="3516550"/>
            <a:ext cx="948900" cy="42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Study </a:t>
            </a:r>
            <a:r>
              <a:rPr lang="en" sz="1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b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 Dev</a:t>
            </a:r>
            <a:endParaRPr/>
          </a:p>
        </p:txBody>
      </p:sp>
      <p:sp>
        <p:nvSpPr>
          <p:cNvPr id="504" name="Google Shape;504;p33"/>
          <p:cNvSpPr/>
          <p:nvPr/>
        </p:nvSpPr>
        <p:spPr>
          <a:xfrm>
            <a:off x="2918681" y="3516550"/>
            <a:ext cx="948900" cy="422100"/>
          </a:xfrm>
          <a:prstGeom prst="rect">
            <a:avLst/>
          </a:prstGeom>
          <a:solidFill>
            <a:srgbClr val="FFBA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Study App User</a:t>
            </a:r>
            <a:endParaRPr/>
          </a:p>
        </p:txBody>
      </p:sp>
      <p:sp>
        <p:nvSpPr>
          <p:cNvPr id="505" name="Google Shape;505;p33"/>
          <p:cNvSpPr/>
          <p:nvPr/>
        </p:nvSpPr>
        <p:spPr>
          <a:xfrm>
            <a:off x="1869460" y="2862618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0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506" name="Google Shape;50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7520" y="1940439"/>
            <a:ext cx="949042" cy="531456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3"/>
          <p:cNvSpPr/>
          <p:nvPr/>
        </p:nvSpPr>
        <p:spPr>
          <a:xfrm>
            <a:off x="5508452" y="1995117"/>
            <a:ext cx="843000" cy="4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r>
              <a:rPr lang="en" sz="1000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</a:t>
            </a:r>
            <a:r>
              <a:rPr b="0" i="0" lang="en" sz="1000" u="none" cap="none" strike="noStrike">
                <a:solidFill>
                  <a:srgbClr val="FFFFFF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pp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508" name="Google Shape;508;p33"/>
          <p:cNvCxnSpPr>
            <a:stCxn id="507" idx="3"/>
            <a:endCxn id="506" idx="1"/>
          </p:cNvCxnSpPr>
          <p:nvPr/>
        </p:nvCxnSpPr>
        <p:spPr>
          <a:xfrm>
            <a:off x="6351452" y="2206167"/>
            <a:ext cx="136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33"/>
          <p:cNvSpPr/>
          <p:nvPr/>
        </p:nvSpPr>
        <p:spPr>
          <a:xfrm>
            <a:off x="5508453" y="3516550"/>
            <a:ext cx="948900" cy="42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Study </a:t>
            </a:r>
            <a:r>
              <a:rPr lang="en" sz="1000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App Dev</a:t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6612987" y="3516550"/>
            <a:ext cx="948900" cy="422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Study </a:t>
            </a:r>
            <a:r>
              <a:rPr lang="en" sz="1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 </a:t>
            </a:r>
            <a:b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 Dev</a:t>
            </a:r>
            <a:endParaRPr/>
          </a:p>
        </p:txBody>
      </p:sp>
      <p:sp>
        <p:nvSpPr>
          <p:cNvPr id="511" name="Google Shape;511;p33"/>
          <p:cNvSpPr/>
          <p:nvPr/>
        </p:nvSpPr>
        <p:spPr>
          <a:xfrm>
            <a:off x="7717521" y="3516550"/>
            <a:ext cx="948900" cy="422100"/>
          </a:xfrm>
          <a:prstGeom prst="rect">
            <a:avLst/>
          </a:prstGeom>
          <a:solidFill>
            <a:srgbClr val="FFBA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Study App User</a:t>
            </a:r>
            <a:endParaRPr/>
          </a:p>
        </p:txBody>
      </p:sp>
      <p:sp>
        <p:nvSpPr>
          <p:cNvPr id="512" name="Google Shape;512;p33"/>
          <p:cNvSpPr/>
          <p:nvPr/>
        </p:nvSpPr>
        <p:spPr>
          <a:xfrm>
            <a:off x="6668300" y="2862618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0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513" name="Google Shape;513;p33"/>
          <p:cNvCxnSpPr>
            <a:stCxn id="514" idx="0"/>
            <a:endCxn id="515" idx="2"/>
          </p:cNvCxnSpPr>
          <p:nvPr/>
        </p:nvCxnSpPr>
        <p:spPr>
          <a:xfrm rot="10800000">
            <a:off x="4686320" y="2907638"/>
            <a:ext cx="0" cy="106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33"/>
          <p:cNvCxnSpPr>
            <a:stCxn id="503" idx="0"/>
            <a:endCxn id="505" idx="2"/>
          </p:cNvCxnSpPr>
          <p:nvPr/>
        </p:nvCxnSpPr>
        <p:spPr>
          <a:xfrm rot="10800000">
            <a:off x="2288597" y="3353050"/>
            <a:ext cx="0" cy="16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p33"/>
          <p:cNvCxnSpPr/>
          <p:nvPr/>
        </p:nvCxnSpPr>
        <p:spPr>
          <a:xfrm rot="10800000">
            <a:off x="7087508" y="3353050"/>
            <a:ext cx="0" cy="16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8" name="Google Shape;518;p33"/>
          <p:cNvCxnSpPr>
            <a:stCxn id="505" idx="1"/>
          </p:cNvCxnSpPr>
          <p:nvPr/>
        </p:nvCxnSpPr>
        <p:spPr>
          <a:xfrm flipH="1">
            <a:off x="1184260" y="3125166"/>
            <a:ext cx="6852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9" name="Google Shape;519;p33"/>
          <p:cNvCxnSpPr/>
          <p:nvPr/>
        </p:nvCxnSpPr>
        <p:spPr>
          <a:xfrm flipH="1">
            <a:off x="5978407" y="3125171"/>
            <a:ext cx="685200" cy="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" name="Google Shape;520;p33"/>
          <p:cNvCxnSpPr/>
          <p:nvPr/>
        </p:nvCxnSpPr>
        <p:spPr>
          <a:xfrm>
            <a:off x="1174750" y="2679770"/>
            <a:ext cx="480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3"/>
          <p:cNvSpPr/>
          <p:nvPr/>
        </p:nvSpPr>
        <p:spPr>
          <a:xfrm>
            <a:off x="4267094" y="2417217"/>
            <a:ext cx="838404" cy="525096"/>
          </a:xfrm>
          <a:prstGeom prst="flowChartDocument">
            <a:avLst/>
          </a:prstGeom>
          <a:solidFill>
            <a:srgbClr val="F1D6FB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che Sans Light"/>
                <a:ea typeface="Roche Sans Light"/>
                <a:cs typeface="Roche Sans Light"/>
                <a:sym typeface="Roche Sans Light"/>
              </a:rPr>
              <a:t>t</a:t>
            </a: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eal</a:t>
            </a:r>
            <a:b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</a:t>
            </a:r>
            <a:endParaRPr b="0" i="0" sz="10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521" name="Google Shape;521;p33"/>
          <p:cNvCxnSpPr/>
          <p:nvPr/>
        </p:nvCxnSpPr>
        <p:spPr>
          <a:xfrm rot="10800000">
            <a:off x="3378200" y="2471950"/>
            <a:ext cx="0" cy="10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2" name="Google Shape;522;p33"/>
          <p:cNvCxnSpPr/>
          <p:nvPr/>
        </p:nvCxnSpPr>
        <p:spPr>
          <a:xfrm rot="10800000">
            <a:off x="8192041" y="2471950"/>
            <a:ext cx="0" cy="10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3" name="Google Shape;523;p33"/>
          <p:cNvCxnSpPr/>
          <p:nvPr/>
        </p:nvCxnSpPr>
        <p:spPr>
          <a:xfrm rot="10800000">
            <a:off x="5978365" y="2417350"/>
            <a:ext cx="9300" cy="10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33"/>
          <p:cNvCxnSpPr/>
          <p:nvPr/>
        </p:nvCxnSpPr>
        <p:spPr>
          <a:xfrm rot="10800000">
            <a:off x="1174834" y="2417350"/>
            <a:ext cx="9300" cy="10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25" name="Google Shape;5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050" y="3938650"/>
            <a:ext cx="446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513" y="3938650"/>
            <a:ext cx="44917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375" y="3938650"/>
            <a:ext cx="577516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150" y="3938650"/>
            <a:ext cx="44604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1613" y="3938650"/>
            <a:ext cx="44917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9475" y="3938650"/>
            <a:ext cx="577516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33"/>
          <p:cNvGrpSpPr/>
          <p:nvPr/>
        </p:nvGrpSpPr>
        <p:grpSpPr>
          <a:xfrm>
            <a:off x="4211870" y="3972038"/>
            <a:ext cx="948900" cy="879312"/>
            <a:chOff x="4211870" y="3972038"/>
            <a:chExt cx="948900" cy="879312"/>
          </a:xfrm>
        </p:grpSpPr>
        <p:sp>
          <p:nvSpPr>
            <p:cNvPr id="514" name="Google Shape;514;p33"/>
            <p:cNvSpPr/>
            <p:nvPr/>
          </p:nvSpPr>
          <p:spPr>
            <a:xfrm>
              <a:off x="4211870" y="3972038"/>
              <a:ext cx="948900" cy="4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</a:t>
              </a:r>
              <a:r>
                <a:rPr b="0" i="0" lang="en" sz="1000" u="none" cap="none" strike="noStrike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eal Module </a:t>
              </a:r>
              <a:br>
                <a:rPr b="0" i="0" lang="en" sz="1000" u="none" cap="none" strike="noStrike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</a:br>
              <a:r>
                <a:rPr b="0" i="0" lang="en" sz="1000" u="none" cap="none" strike="noStrike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Developer</a:t>
              </a:r>
              <a:endParaRPr/>
            </a:p>
          </p:txBody>
        </p:sp>
        <p:pic>
          <p:nvPicPr>
            <p:cNvPr id="532" name="Google Shape;53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24563" y="4394150"/>
              <a:ext cx="449179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1588" y="4394150"/>
              <a:ext cx="449179" cy="457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7549" y="1983523"/>
            <a:ext cx="1196189" cy="1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387" y="1983523"/>
            <a:ext cx="1196189" cy="1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4"/>
          <p:cNvPicPr preferRelativeResize="0"/>
          <p:nvPr/>
        </p:nvPicPr>
        <p:blipFill rotWithShape="1">
          <a:blip r:embed="rId3">
            <a:alphaModFix/>
          </a:blip>
          <a:srcRect b="37720" l="0" r="0" t="37723"/>
          <a:stretch/>
        </p:blipFill>
        <p:spPr>
          <a:xfrm flipH="1">
            <a:off x="0" y="1448324"/>
            <a:ext cx="914400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4"/>
          <p:cNvSpPr txBox="1"/>
          <p:nvPr>
            <p:ph idx="4294967295"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Demo Apps via teal Gallery</a:t>
            </a:r>
            <a:endParaRPr/>
          </a:p>
        </p:txBody>
      </p:sp>
      <p:cxnSp>
        <p:nvCxnSpPr>
          <p:cNvPr id="542" name="Google Shape;542;p34"/>
          <p:cNvCxnSpPr/>
          <p:nvPr/>
        </p:nvCxnSpPr>
        <p:spPr>
          <a:xfrm rot="10800000">
            <a:off x="1021700" y="4451550"/>
            <a:ext cx="3591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34"/>
          <p:cNvSpPr/>
          <p:nvPr/>
        </p:nvSpPr>
        <p:spPr>
          <a:xfrm>
            <a:off x="1208425" y="1536225"/>
            <a:ext cx="7080300" cy="51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https://insightsengineering.github.io/teal.gallery/demo.html</a:t>
            </a:r>
            <a:endParaRPr b="1" sz="15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44" name="Google Shape;544;p34"/>
          <p:cNvGrpSpPr/>
          <p:nvPr/>
        </p:nvGrpSpPr>
        <p:grpSpPr>
          <a:xfrm>
            <a:off x="495325" y="4174800"/>
            <a:ext cx="553500" cy="553500"/>
            <a:chOff x="342925" y="4174800"/>
            <a:chExt cx="553500" cy="553500"/>
          </a:xfrm>
        </p:grpSpPr>
        <p:sp>
          <p:nvSpPr>
            <p:cNvPr id="545" name="Google Shape;545;p34"/>
            <p:cNvSpPr/>
            <p:nvPr/>
          </p:nvSpPr>
          <p:spPr>
            <a:xfrm>
              <a:off x="342925" y="4174800"/>
              <a:ext cx="553500" cy="55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" name="Google Shape;546;p34"/>
            <p:cNvGrpSpPr/>
            <p:nvPr/>
          </p:nvGrpSpPr>
          <p:grpSpPr>
            <a:xfrm>
              <a:off x="483030" y="4326821"/>
              <a:ext cx="273295" cy="249476"/>
              <a:chOff x="2678113" y="1465264"/>
              <a:chExt cx="346075" cy="315912"/>
            </a:xfrm>
          </p:grpSpPr>
          <p:sp>
            <p:nvSpPr>
              <p:cNvPr id="547" name="Google Shape;547;p34"/>
              <p:cNvSpPr/>
              <p:nvPr/>
            </p:nvSpPr>
            <p:spPr>
              <a:xfrm>
                <a:off x="2678113" y="1465264"/>
                <a:ext cx="346075" cy="271463"/>
              </a:xfrm>
              <a:custGeom>
                <a:rect b="b" l="l" r="r" t="t"/>
                <a:pathLst>
                  <a:path extrusionOk="0" h="72" w="92">
                    <a:moveTo>
                      <a:pt x="92" y="66"/>
                    </a:moveTo>
                    <a:cubicBezTo>
                      <a:pt x="92" y="69"/>
                      <a:pt x="89" y="72"/>
                      <a:pt x="8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3" y="72"/>
                      <a:pt x="0" y="69"/>
                      <a:pt x="0" y="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9" y="0"/>
                      <a:pt x="92" y="3"/>
                      <a:pt x="92" y="6"/>
                    </a:cubicBezTo>
                    <a:lnTo>
                      <a:pt x="92" y="66"/>
                    </a:lnTo>
                    <a:close/>
                  </a:path>
                </a:pathLst>
              </a:custGeom>
              <a:noFill/>
              <a:ln cap="rnd" cmpd="sng" w="12700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48" name="Google Shape;548;p34"/>
              <p:cNvCxnSpPr/>
              <p:nvPr/>
            </p:nvCxnSpPr>
            <p:spPr>
              <a:xfrm>
                <a:off x="2744788" y="1781176"/>
                <a:ext cx="211200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549" name="Google Shape;549;p34"/>
              <p:cNvSpPr/>
              <p:nvPr/>
            </p:nvSpPr>
            <p:spPr>
              <a:xfrm>
                <a:off x="2798763" y="1736726"/>
                <a:ext cx="104775" cy="44450"/>
              </a:xfrm>
              <a:custGeom>
                <a:rect b="b" l="l" r="r" t="t"/>
                <a:pathLst>
                  <a:path extrusionOk="0" h="28" w="66">
                    <a:moveTo>
                      <a:pt x="66" y="28"/>
                    </a:moveTo>
                    <a:lnTo>
                      <a:pt x="0" y="28"/>
                    </a:lnTo>
                    <a:lnTo>
                      <a:pt x="9" y="0"/>
                    </a:lnTo>
                    <a:lnTo>
                      <a:pt x="56" y="0"/>
                    </a:lnTo>
                    <a:lnTo>
                      <a:pt x="66" y="28"/>
                    </a:lnTo>
                    <a:close/>
                  </a:path>
                </a:pathLst>
              </a:custGeom>
              <a:noFill/>
              <a:ln cap="rnd" cmpd="sng" w="12700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34"/>
              <p:cNvSpPr/>
              <p:nvPr/>
            </p:nvSpPr>
            <p:spPr>
              <a:xfrm>
                <a:off x="2708276" y="1495426"/>
                <a:ext cx="285900" cy="180900"/>
              </a:xfrm>
              <a:prstGeom prst="rect">
                <a:avLst/>
              </a:prstGeom>
              <a:noFill/>
              <a:ln cap="rnd" cmpd="sng" w="12700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34"/>
              <p:cNvSpPr/>
              <p:nvPr/>
            </p:nvSpPr>
            <p:spPr>
              <a:xfrm>
                <a:off x="2843213" y="1698626"/>
                <a:ext cx="14400" cy="15900"/>
              </a:xfrm>
              <a:prstGeom prst="ellipse">
                <a:avLst/>
              </a:prstGeom>
              <a:noFill/>
              <a:ln cap="rnd" cmpd="sng" w="12700">
                <a:solidFill>
                  <a:srgbClr val="EEEEE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2" name="Google Shape;552;p34"/>
          <p:cNvSpPr/>
          <p:nvPr/>
        </p:nvSpPr>
        <p:spPr>
          <a:xfrm>
            <a:off x="1208425" y="2046525"/>
            <a:ext cx="4767000" cy="26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34"/>
          <p:cNvGrpSpPr/>
          <p:nvPr/>
        </p:nvGrpSpPr>
        <p:grpSpPr>
          <a:xfrm>
            <a:off x="1426109" y="2825975"/>
            <a:ext cx="4244179" cy="1649775"/>
            <a:chOff x="1578509" y="2444975"/>
            <a:chExt cx="4244179" cy="1649775"/>
          </a:xfrm>
        </p:grpSpPr>
        <p:grpSp>
          <p:nvGrpSpPr>
            <p:cNvPr id="554" name="Google Shape;554;p34"/>
            <p:cNvGrpSpPr/>
            <p:nvPr/>
          </p:nvGrpSpPr>
          <p:grpSpPr>
            <a:xfrm>
              <a:off x="1578540" y="2444975"/>
              <a:ext cx="4244010" cy="231000"/>
              <a:chOff x="4855140" y="2464023"/>
              <a:chExt cx="4244010" cy="231000"/>
            </a:xfrm>
          </p:grpSpPr>
          <p:sp>
            <p:nvSpPr>
              <p:cNvPr id="555" name="Google Shape;555;p34"/>
              <p:cNvSpPr txBox="1"/>
              <p:nvPr/>
            </p:nvSpPr>
            <p:spPr>
              <a:xfrm>
                <a:off x="5275950" y="2464023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Exploratory analysis on general data frames</a:t>
                </a:r>
                <a:endParaRPr i="0" sz="1500" u="none" cap="none" strike="noStrik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556" name="Google Shape;556;p34"/>
              <p:cNvGrpSpPr/>
              <p:nvPr/>
            </p:nvGrpSpPr>
            <p:grpSpPr>
              <a:xfrm>
                <a:off x="4855140" y="2499750"/>
                <a:ext cx="144000" cy="144000"/>
                <a:chOff x="4855140" y="2499750"/>
                <a:chExt cx="144000" cy="144000"/>
              </a:xfrm>
            </p:grpSpPr>
            <p:sp>
              <p:nvSpPr>
                <p:cNvPr id="557" name="Google Shape;557;p34"/>
                <p:cNvSpPr/>
                <p:nvPr/>
              </p:nvSpPr>
              <p:spPr>
                <a:xfrm>
                  <a:off x="4855140" y="2499750"/>
                  <a:ext cx="144000" cy="144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" name="Google Shape;558;p34"/>
                <p:cNvSpPr/>
                <p:nvPr/>
              </p:nvSpPr>
              <p:spPr>
                <a:xfrm>
                  <a:off x="4911545" y="2524851"/>
                  <a:ext cx="56406" cy="93798"/>
                </a:xfrm>
                <a:custGeom>
                  <a:rect b="b" l="l" r="r" t="t"/>
                  <a:pathLst>
                    <a:path extrusionOk="0" h="142" w="85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9" name="Google Shape;559;p34"/>
            <p:cNvGrpSpPr/>
            <p:nvPr/>
          </p:nvGrpSpPr>
          <p:grpSpPr>
            <a:xfrm>
              <a:off x="1578509" y="3154375"/>
              <a:ext cx="4244179" cy="231000"/>
              <a:chOff x="4855109" y="2885524"/>
              <a:chExt cx="4244179" cy="231000"/>
            </a:xfrm>
          </p:grpSpPr>
          <p:sp>
            <p:nvSpPr>
              <p:cNvPr id="560" name="Google Shape;560;p34"/>
              <p:cNvSpPr txBox="1"/>
              <p:nvPr/>
            </p:nvSpPr>
            <p:spPr>
              <a:xfrm>
                <a:off x="5276088" y="288552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6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Safety analysis on clinical trial data</a:t>
                </a:r>
                <a:endParaRPr i="0" sz="1500" u="none" cap="none" strike="noStrik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561" name="Google Shape;561;p34"/>
              <p:cNvGrpSpPr/>
              <p:nvPr/>
            </p:nvGrpSpPr>
            <p:grpSpPr>
              <a:xfrm>
                <a:off x="4855109" y="2921270"/>
                <a:ext cx="143959" cy="144054"/>
                <a:chOff x="2678113" y="6181159"/>
                <a:chExt cx="344400" cy="346200"/>
              </a:xfrm>
            </p:grpSpPr>
            <p:sp>
              <p:nvSpPr>
                <p:cNvPr id="562" name="Google Shape;562;p34"/>
                <p:cNvSpPr/>
                <p:nvPr/>
              </p:nvSpPr>
              <p:spPr>
                <a:xfrm>
                  <a:off x="2678113" y="6181159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34"/>
                <p:cNvSpPr/>
                <p:nvPr/>
              </p:nvSpPr>
              <p:spPr>
                <a:xfrm>
                  <a:off x="2813050" y="6241484"/>
                  <a:ext cx="134938" cy="225425"/>
                </a:xfrm>
                <a:custGeom>
                  <a:rect b="b" l="l" r="r" t="t"/>
                  <a:pathLst>
                    <a:path extrusionOk="0" h="142" w="85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4" name="Google Shape;564;p34"/>
            <p:cNvGrpSpPr/>
            <p:nvPr/>
          </p:nvGrpSpPr>
          <p:grpSpPr>
            <a:xfrm>
              <a:off x="1578509" y="3863750"/>
              <a:ext cx="4244041" cy="231000"/>
              <a:chOff x="4855109" y="3325734"/>
              <a:chExt cx="4244041" cy="231000"/>
            </a:xfrm>
          </p:grpSpPr>
          <p:sp>
            <p:nvSpPr>
              <p:cNvPr id="565" name="Google Shape;565;p34"/>
              <p:cNvSpPr txBox="1"/>
              <p:nvPr/>
            </p:nvSpPr>
            <p:spPr>
              <a:xfrm>
                <a:off x="5275950" y="332573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7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Efficacy analysis on clinical trial data</a:t>
                </a:r>
                <a:endParaRPr i="0" sz="1500" u="none" cap="none" strike="noStrik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566" name="Google Shape;566;p34"/>
              <p:cNvGrpSpPr/>
              <p:nvPr/>
            </p:nvGrpSpPr>
            <p:grpSpPr>
              <a:xfrm>
                <a:off x="4855109" y="3361491"/>
                <a:ext cx="143959" cy="144054"/>
                <a:chOff x="2678113" y="5998030"/>
                <a:chExt cx="344400" cy="346200"/>
              </a:xfrm>
            </p:grpSpPr>
            <p:sp>
              <p:nvSpPr>
                <p:cNvPr id="567" name="Google Shape;567;p34"/>
                <p:cNvSpPr/>
                <p:nvPr/>
              </p:nvSpPr>
              <p:spPr>
                <a:xfrm>
                  <a:off x="2678113" y="5998030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" name="Google Shape;568;p34"/>
                <p:cNvSpPr/>
                <p:nvPr/>
              </p:nvSpPr>
              <p:spPr>
                <a:xfrm>
                  <a:off x="2813050" y="6058355"/>
                  <a:ext cx="134938" cy="225425"/>
                </a:xfrm>
                <a:custGeom>
                  <a:rect b="b" l="l" r="r" t="t"/>
                  <a:pathLst>
                    <a:path extrusionOk="0" h="142" w="85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569" name="Google Shape;569;p34"/>
          <p:cNvCxnSpPr/>
          <p:nvPr/>
        </p:nvCxnSpPr>
        <p:spPr>
          <a:xfrm>
            <a:off x="1847075" y="4035875"/>
            <a:ext cx="374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0" name="Google Shape;570;p34"/>
          <p:cNvCxnSpPr/>
          <p:nvPr/>
        </p:nvCxnSpPr>
        <p:spPr>
          <a:xfrm>
            <a:off x="1847075" y="3326500"/>
            <a:ext cx="3746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1" name="Google Shape;571;p34"/>
          <p:cNvSpPr txBox="1"/>
          <p:nvPr/>
        </p:nvSpPr>
        <p:spPr>
          <a:xfrm>
            <a:off x="1847075" y="2192575"/>
            <a:ext cx="3044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Links on </a:t>
            </a:r>
            <a:r>
              <a:rPr i="1" lang="en" sz="1500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shinyapps.io</a:t>
            </a:r>
            <a:endParaRPr i="1" sz="1500" u="none" cap="none" strike="noStrike">
              <a:solidFill>
                <a:srgbClr val="8DC8E8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grpSp>
        <p:nvGrpSpPr>
          <p:cNvPr id="572" name="Google Shape;572;p34"/>
          <p:cNvGrpSpPr/>
          <p:nvPr/>
        </p:nvGrpSpPr>
        <p:grpSpPr>
          <a:xfrm>
            <a:off x="5904197" y="2046525"/>
            <a:ext cx="2384838" cy="2685900"/>
            <a:chOff x="6009025" y="2046525"/>
            <a:chExt cx="2375100" cy="2685900"/>
          </a:xfrm>
        </p:grpSpPr>
        <p:sp>
          <p:nvSpPr>
            <p:cNvPr id="573" name="Google Shape;573;p34"/>
            <p:cNvSpPr/>
            <p:nvPr/>
          </p:nvSpPr>
          <p:spPr>
            <a:xfrm>
              <a:off x="6009025" y="2046525"/>
              <a:ext cx="2375100" cy="2685900"/>
            </a:xfrm>
            <a:prstGeom prst="rect">
              <a:avLst/>
            </a:prstGeom>
            <a:solidFill>
              <a:srgbClr val="0B41C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1482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4" name="Google Shape;574;p34"/>
            <p:cNvGrpSpPr/>
            <p:nvPr/>
          </p:nvGrpSpPr>
          <p:grpSpPr>
            <a:xfrm>
              <a:off x="6226709" y="2825975"/>
              <a:ext cx="1953541" cy="1634175"/>
              <a:chOff x="1578509" y="2597375"/>
              <a:chExt cx="1953541" cy="1634175"/>
            </a:xfrm>
          </p:grpSpPr>
          <p:grpSp>
            <p:nvGrpSpPr>
              <p:cNvPr id="575" name="Google Shape;575;p34"/>
              <p:cNvGrpSpPr/>
              <p:nvPr/>
            </p:nvGrpSpPr>
            <p:grpSpPr>
              <a:xfrm>
                <a:off x="1578540" y="2597375"/>
                <a:ext cx="1953510" cy="215400"/>
                <a:chOff x="4855140" y="2616423"/>
                <a:chExt cx="1953510" cy="215400"/>
              </a:xfrm>
            </p:grpSpPr>
            <p:sp>
              <p:nvSpPr>
                <p:cNvPr id="576" name="Google Shape;576;p34"/>
                <p:cNvSpPr txBox="1"/>
                <p:nvPr/>
              </p:nvSpPr>
              <p:spPr>
                <a:xfrm>
                  <a:off x="5275950" y="2616423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“exploratory”</a:t>
                  </a:r>
                  <a:endParaRPr b="1" i="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577" name="Google Shape;577;p34"/>
                <p:cNvGrpSpPr/>
                <p:nvPr/>
              </p:nvGrpSpPr>
              <p:grpSpPr>
                <a:xfrm>
                  <a:off x="4855140" y="2652150"/>
                  <a:ext cx="144000" cy="144000"/>
                  <a:chOff x="4855140" y="2652150"/>
                  <a:chExt cx="144000" cy="144000"/>
                </a:xfrm>
              </p:grpSpPr>
              <p:sp>
                <p:nvSpPr>
                  <p:cNvPr id="578" name="Google Shape;578;p34"/>
                  <p:cNvSpPr/>
                  <p:nvPr/>
                </p:nvSpPr>
                <p:spPr>
                  <a:xfrm>
                    <a:off x="4855140" y="2652150"/>
                    <a:ext cx="144000" cy="1440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9" name="Google Shape;579;p34"/>
                  <p:cNvSpPr/>
                  <p:nvPr/>
                </p:nvSpPr>
                <p:spPr>
                  <a:xfrm>
                    <a:off x="4911545" y="2677251"/>
                    <a:ext cx="56406" cy="93798"/>
                  </a:xfrm>
                  <a:custGeom>
                    <a:rect b="b" l="l" r="r" t="t"/>
                    <a:pathLst>
                      <a:path extrusionOk="0" h="142" w="85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80" name="Google Shape;580;p34"/>
              <p:cNvGrpSpPr/>
              <p:nvPr/>
            </p:nvGrpSpPr>
            <p:grpSpPr>
              <a:xfrm>
                <a:off x="1578509" y="3306775"/>
                <a:ext cx="1953541" cy="215400"/>
                <a:chOff x="4855109" y="3037924"/>
                <a:chExt cx="1953541" cy="215400"/>
              </a:xfrm>
            </p:grpSpPr>
            <p:sp>
              <p:nvSpPr>
                <p:cNvPr id="581" name="Google Shape;581;p34"/>
                <p:cNvSpPr txBox="1"/>
                <p:nvPr/>
              </p:nvSpPr>
              <p:spPr>
                <a:xfrm>
                  <a:off x="5275950" y="303792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“safety”</a:t>
                  </a:r>
                  <a:endParaRPr b="1" i="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582" name="Google Shape;582;p34"/>
                <p:cNvGrpSpPr/>
                <p:nvPr/>
              </p:nvGrpSpPr>
              <p:grpSpPr>
                <a:xfrm>
                  <a:off x="4855109" y="3073670"/>
                  <a:ext cx="143959" cy="144054"/>
                  <a:chOff x="2678113" y="6547417"/>
                  <a:chExt cx="344400" cy="346200"/>
                </a:xfrm>
              </p:grpSpPr>
              <p:sp>
                <p:nvSpPr>
                  <p:cNvPr id="583" name="Google Shape;583;p34"/>
                  <p:cNvSpPr/>
                  <p:nvPr/>
                </p:nvSpPr>
                <p:spPr>
                  <a:xfrm>
                    <a:off x="2678113" y="6547417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34"/>
                  <p:cNvSpPr/>
                  <p:nvPr/>
                </p:nvSpPr>
                <p:spPr>
                  <a:xfrm>
                    <a:off x="2813050" y="6607742"/>
                    <a:ext cx="134938" cy="225425"/>
                  </a:xfrm>
                  <a:custGeom>
                    <a:rect b="b" l="l" r="r" t="t"/>
                    <a:pathLst>
                      <a:path extrusionOk="0" h="142" w="85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85" name="Google Shape;585;p34"/>
              <p:cNvGrpSpPr/>
              <p:nvPr/>
            </p:nvGrpSpPr>
            <p:grpSpPr>
              <a:xfrm>
                <a:off x="1578509" y="4016150"/>
                <a:ext cx="1953541" cy="215400"/>
                <a:chOff x="4855109" y="3478134"/>
                <a:chExt cx="1953541" cy="215400"/>
              </a:xfrm>
            </p:grpSpPr>
            <p:sp>
              <p:nvSpPr>
                <p:cNvPr id="586" name="Google Shape;586;p34"/>
                <p:cNvSpPr txBox="1"/>
                <p:nvPr/>
              </p:nvSpPr>
              <p:spPr>
                <a:xfrm>
                  <a:off x="5275950" y="347813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“efficacy”</a:t>
                  </a:r>
                  <a:endParaRPr b="1" i="0" u="none" cap="none" strike="noStrik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587" name="Google Shape;587;p34"/>
                <p:cNvGrpSpPr/>
                <p:nvPr/>
              </p:nvGrpSpPr>
              <p:grpSpPr>
                <a:xfrm>
                  <a:off x="4855109" y="3513891"/>
                  <a:ext cx="143959" cy="144054"/>
                  <a:chOff x="2678113" y="6364288"/>
                  <a:chExt cx="344400" cy="346200"/>
                </a:xfrm>
              </p:grpSpPr>
              <p:sp>
                <p:nvSpPr>
                  <p:cNvPr id="588" name="Google Shape;588;p34"/>
                  <p:cNvSpPr/>
                  <p:nvPr/>
                </p:nvSpPr>
                <p:spPr>
                  <a:xfrm>
                    <a:off x="2678113" y="6364288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34"/>
                  <p:cNvSpPr/>
                  <p:nvPr/>
                </p:nvSpPr>
                <p:spPr>
                  <a:xfrm>
                    <a:off x="2813050" y="6424613"/>
                    <a:ext cx="134938" cy="225425"/>
                  </a:xfrm>
                  <a:custGeom>
                    <a:rect b="b" l="l" r="r" t="t"/>
                    <a:pathLst>
                      <a:path extrusionOk="0" h="142" w="85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cxnSp>
          <p:nvCxnSpPr>
            <p:cNvPr id="590" name="Google Shape;590;p34"/>
            <p:cNvCxnSpPr/>
            <p:nvPr/>
          </p:nvCxnSpPr>
          <p:spPr>
            <a:xfrm>
              <a:off x="6647675" y="3326500"/>
              <a:ext cx="1532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1" name="Google Shape;591;p34"/>
            <p:cNvCxnSpPr/>
            <p:nvPr/>
          </p:nvCxnSpPr>
          <p:spPr>
            <a:xfrm>
              <a:off x="6647675" y="4035875"/>
              <a:ext cx="15327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92" name="Google Shape;592;p34"/>
            <p:cNvSpPr txBox="1"/>
            <p:nvPr/>
          </p:nvSpPr>
          <p:spPr>
            <a:xfrm>
              <a:off x="6633150" y="2200375"/>
              <a:ext cx="1532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8DC8E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APP_NAME</a:t>
              </a:r>
              <a:endParaRPr b="1" i="0" u="none" cap="none" strike="noStrike">
                <a:solidFill>
                  <a:srgbClr val="8DC8E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35"/>
          <p:cNvPicPr preferRelativeResize="0"/>
          <p:nvPr/>
        </p:nvPicPr>
        <p:blipFill rotWithShape="1">
          <a:blip r:embed="rId3">
            <a:alphaModFix/>
          </a:blip>
          <a:srcRect b="6768" l="438" r="0" t="8736"/>
          <a:stretch/>
        </p:blipFill>
        <p:spPr>
          <a:xfrm>
            <a:off x="1927860" y="791264"/>
            <a:ext cx="7216138" cy="382735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3920"/>
              </a:srgbClr>
            </a:outerShdw>
          </a:effectLst>
        </p:spPr>
      </p:pic>
      <p:sp>
        <p:nvSpPr>
          <p:cNvPr id="598" name="Google Shape;598;p35"/>
          <p:cNvSpPr/>
          <p:nvPr/>
        </p:nvSpPr>
        <p:spPr>
          <a:xfrm>
            <a:off x="0" y="1277622"/>
            <a:ext cx="1927800" cy="285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Anatomy of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teal app</a:t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599" name="Google Shape;599;p35"/>
          <p:cNvSpPr txBox="1"/>
          <p:nvPr/>
        </p:nvSpPr>
        <p:spPr>
          <a:xfrm>
            <a:off x="1927858" y="791264"/>
            <a:ext cx="7216200" cy="2565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Header</a:t>
            </a:r>
            <a:endParaRPr b="0" i="0" sz="1000" u="none" cap="none" strike="noStrike">
              <a:solidFill>
                <a:srgbClr val="000000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600" name="Google Shape;600;p35"/>
          <p:cNvSpPr txBox="1"/>
          <p:nvPr/>
        </p:nvSpPr>
        <p:spPr>
          <a:xfrm>
            <a:off x="1927857" y="1047750"/>
            <a:ext cx="7216200" cy="1596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Menu with tabs</a:t>
            </a:r>
            <a:endParaRPr b="0" i="0" sz="1000" u="none" cap="none" strike="noStrike">
              <a:solidFill>
                <a:srgbClr val="000000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601" name="Google Shape;601;p35"/>
          <p:cNvSpPr txBox="1"/>
          <p:nvPr/>
        </p:nvSpPr>
        <p:spPr>
          <a:xfrm>
            <a:off x="1927857" y="1368107"/>
            <a:ext cx="1278900" cy="3495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Reporter</a:t>
            </a:r>
            <a:endParaRPr/>
          </a:p>
        </p:txBody>
      </p:sp>
      <p:sp>
        <p:nvSpPr>
          <p:cNvPr id="602" name="Google Shape;602;p35"/>
          <p:cNvSpPr txBox="1"/>
          <p:nvPr/>
        </p:nvSpPr>
        <p:spPr>
          <a:xfrm>
            <a:off x="1927857" y="1740220"/>
            <a:ext cx="1278900" cy="16317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Encodings</a:t>
            </a:r>
            <a:endParaRPr/>
          </a:p>
        </p:txBody>
      </p:sp>
      <p:sp>
        <p:nvSpPr>
          <p:cNvPr id="603" name="Google Shape;603;p35"/>
          <p:cNvSpPr txBox="1"/>
          <p:nvPr/>
        </p:nvSpPr>
        <p:spPr>
          <a:xfrm>
            <a:off x="1927857" y="3394396"/>
            <a:ext cx="1278900" cy="1521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Reproducibility</a:t>
            </a:r>
            <a:endParaRPr/>
          </a:p>
        </p:txBody>
      </p:sp>
      <p:sp>
        <p:nvSpPr>
          <p:cNvPr id="604" name="Google Shape;604;p35"/>
          <p:cNvSpPr txBox="1"/>
          <p:nvPr/>
        </p:nvSpPr>
        <p:spPr>
          <a:xfrm>
            <a:off x="1927857" y="3564417"/>
            <a:ext cx="1278900" cy="1521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Debugging</a:t>
            </a:r>
            <a:endParaRPr/>
          </a:p>
        </p:txBody>
      </p:sp>
      <p:sp>
        <p:nvSpPr>
          <p:cNvPr id="605" name="Google Shape;605;p35"/>
          <p:cNvSpPr txBox="1"/>
          <p:nvPr/>
        </p:nvSpPr>
        <p:spPr>
          <a:xfrm>
            <a:off x="3293107" y="1368107"/>
            <a:ext cx="4009500" cy="28101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Output</a:t>
            </a:r>
            <a:endParaRPr/>
          </a:p>
        </p:txBody>
      </p:sp>
      <p:sp>
        <p:nvSpPr>
          <p:cNvPr id="606" name="Google Shape;606;p35"/>
          <p:cNvSpPr txBox="1"/>
          <p:nvPr/>
        </p:nvSpPr>
        <p:spPr>
          <a:xfrm>
            <a:off x="7388857" y="1368107"/>
            <a:ext cx="1691700" cy="17244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Filter Panel</a:t>
            </a:r>
            <a:endParaRPr/>
          </a:p>
        </p:txBody>
      </p:sp>
      <p:sp>
        <p:nvSpPr>
          <p:cNvPr id="607" name="Google Shape;607;p35"/>
          <p:cNvSpPr txBox="1"/>
          <p:nvPr/>
        </p:nvSpPr>
        <p:spPr>
          <a:xfrm>
            <a:off x="1927857" y="4362134"/>
            <a:ext cx="7216200" cy="274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Footer</a:t>
            </a:r>
            <a:endParaRPr/>
          </a:p>
        </p:txBody>
      </p:sp>
      <p:grpSp>
        <p:nvGrpSpPr>
          <p:cNvPr id="608" name="Google Shape;608;p35"/>
          <p:cNvGrpSpPr/>
          <p:nvPr/>
        </p:nvGrpSpPr>
        <p:grpSpPr>
          <a:xfrm>
            <a:off x="7839053" y="1215152"/>
            <a:ext cx="1251803" cy="239464"/>
            <a:chOff x="7511814" y="1033391"/>
            <a:chExt cx="1251803" cy="239464"/>
          </a:xfrm>
        </p:grpSpPr>
        <p:sp>
          <p:nvSpPr>
            <p:cNvPr id="609" name="Google Shape;609;p35"/>
            <p:cNvSpPr/>
            <p:nvPr/>
          </p:nvSpPr>
          <p:spPr>
            <a:xfrm>
              <a:off x="8644517" y="1033391"/>
              <a:ext cx="119100" cy="119100"/>
            </a:xfrm>
            <a:prstGeom prst="ellipse">
              <a:avLst/>
            </a:prstGeom>
            <a:solidFill>
              <a:srgbClr val="1482FA">
                <a:alpha val="4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5"/>
            <p:cNvSpPr txBox="1"/>
            <p:nvPr/>
          </p:nvSpPr>
          <p:spPr>
            <a:xfrm>
              <a:off x="7511814" y="1118955"/>
              <a:ext cx="10692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* Toggle Filter Panel</a:t>
              </a:r>
              <a:endParaRPr b="0" i="0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cxnSp>
          <p:nvCxnSpPr>
            <p:cNvPr id="611" name="Google Shape;611;p35"/>
            <p:cNvCxnSpPr>
              <a:stCxn id="609" idx="2"/>
            </p:cNvCxnSpPr>
            <p:nvPr/>
          </p:nvCxnSpPr>
          <p:spPr>
            <a:xfrm rot="10800000">
              <a:off x="7533317" y="1092941"/>
              <a:ext cx="11112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12" name="Google Shape;612;p35"/>
          <p:cNvGrpSpPr/>
          <p:nvPr/>
        </p:nvGrpSpPr>
        <p:grpSpPr>
          <a:xfrm>
            <a:off x="6058589" y="1618949"/>
            <a:ext cx="1157401" cy="560425"/>
            <a:chOff x="2083913" y="88711"/>
            <a:chExt cx="1157401" cy="560425"/>
          </a:xfrm>
        </p:grpSpPr>
        <p:cxnSp>
          <p:nvCxnSpPr>
            <p:cNvPr id="613" name="Google Shape;613;p35"/>
            <p:cNvCxnSpPr/>
            <p:nvPr/>
          </p:nvCxnSpPr>
          <p:spPr>
            <a:xfrm rot="10800000">
              <a:off x="2083913" y="163954"/>
              <a:ext cx="699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14" name="Google Shape;614;p35"/>
            <p:cNvSpPr txBox="1"/>
            <p:nvPr/>
          </p:nvSpPr>
          <p:spPr>
            <a:xfrm>
              <a:off x="2083913" y="187436"/>
              <a:ext cx="68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* Download</a:t>
              </a:r>
              <a:endParaRPr b="0" i="0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* Better View</a:t>
              </a:r>
              <a:endParaRPr b="0" i="0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* Dimensions</a:t>
              </a:r>
              <a:endParaRPr b="0" i="0" sz="10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2783214" y="88711"/>
              <a:ext cx="458100" cy="150600"/>
            </a:xfrm>
            <a:prstGeom prst="ellipse">
              <a:avLst/>
            </a:prstGeom>
            <a:solidFill>
              <a:srgbClr val="1482FA">
                <a:alpha val="403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6" name="Google Shape;616;p35"/>
          <p:cNvCxnSpPr/>
          <p:nvPr/>
        </p:nvCxnSpPr>
        <p:spPr>
          <a:xfrm>
            <a:off x="571500" y="3474720"/>
            <a:ext cx="289500" cy="0"/>
          </a:xfrm>
          <a:prstGeom prst="straightConnector1">
            <a:avLst/>
          </a:prstGeom>
          <a:noFill/>
          <a:ln cap="flat" cmpd="sng" w="28575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7" name="Google Shape;617;p35"/>
          <p:cNvGrpSpPr/>
          <p:nvPr/>
        </p:nvGrpSpPr>
        <p:grpSpPr>
          <a:xfrm>
            <a:off x="604201" y="1948506"/>
            <a:ext cx="344488" cy="315913"/>
            <a:chOff x="4841876" y="1090613"/>
            <a:chExt cx="344488" cy="315913"/>
          </a:xfrm>
        </p:grpSpPr>
        <p:sp>
          <p:nvSpPr>
            <p:cNvPr id="618" name="Google Shape;618;p35"/>
            <p:cNvSpPr/>
            <p:nvPr/>
          </p:nvSpPr>
          <p:spPr>
            <a:xfrm>
              <a:off x="4841876" y="1090613"/>
              <a:ext cx="344488" cy="239713"/>
            </a:xfrm>
            <a:custGeom>
              <a:rect b="b" l="l" r="r" t="t"/>
              <a:pathLst>
                <a:path extrusionOk="0" h="64" w="92">
                  <a:moveTo>
                    <a:pt x="64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4" y="64"/>
                    <a:pt x="0" y="60"/>
                    <a:pt x="0" y="5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56"/>
                    <a:pt x="92" y="56"/>
                    <a:pt x="92" y="56"/>
                  </a:cubicBezTo>
                  <a:cubicBezTo>
                    <a:pt x="92" y="60"/>
                    <a:pt x="88" y="64"/>
                    <a:pt x="84" y="64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946651" y="1120776"/>
              <a:ext cx="211138" cy="179388"/>
            </a:xfrm>
            <a:custGeom>
              <a:rect b="b" l="l" r="r" t="t"/>
              <a:pathLst>
                <a:path extrusionOk="0" h="113" w="133">
                  <a:moveTo>
                    <a:pt x="66" y="113"/>
                  </a:moveTo>
                  <a:lnTo>
                    <a:pt x="0" y="113"/>
                  </a:lnTo>
                  <a:lnTo>
                    <a:pt x="0" y="0"/>
                  </a:lnTo>
                  <a:lnTo>
                    <a:pt x="133" y="0"/>
                  </a:lnTo>
                  <a:lnTo>
                    <a:pt x="133" y="113"/>
                  </a:lnTo>
                  <a:lnTo>
                    <a:pt x="104" y="113"/>
                  </a:lnTo>
                </a:path>
              </a:pathLst>
            </a:cu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984751" y="1203326"/>
              <a:ext cx="201613" cy="203200"/>
            </a:xfrm>
            <a:custGeom>
              <a:rect b="b" l="l" r="r" t="t"/>
              <a:pathLst>
                <a:path extrusionOk="0" h="54" w="54">
                  <a:moveTo>
                    <a:pt x="4" y="1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6"/>
                    <a:pt x="54" y="50"/>
                    <a:pt x="52" y="52"/>
                  </a:cubicBezTo>
                  <a:cubicBezTo>
                    <a:pt x="50" y="54"/>
                    <a:pt x="46" y="54"/>
                    <a:pt x="44" y="52"/>
                  </a:cubicBezTo>
                  <a:lnTo>
                    <a:pt x="4" y="12"/>
                  </a:lnTo>
                  <a:close/>
                </a:path>
              </a:pathLst>
            </a:cu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1" name="Google Shape;621;p35"/>
            <p:cNvCxnSpPr/>
            <p:nvPr/>
          </p:nvCxnSpPr>
          <p:spPr>
            <a:xfrm flipH="1">
              <a:off x="4998901" y="1217613"/>
              <a:ext cx="30300" cy="30300"/>
            </a:xfrm>
            <a:prstGeom prst="straightConnector1">
              <a:avLst/>
            </a:pr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22" name="Google Shape;622;p35"/>
            <p:cNvSpPr/>
            <p:nvPr/>
          </p:nvSpPr>
          <p:spPr>
            <a:xfrm>
              <a:off x="4872038" y="1120776"/>
              <a:ext cx="44400" cy="44400"/>
            </a:xfrm>
            <a:prstGeom prst="rect">
              <a:avLst/>
            </a:pr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4872038" y="1165226"/>
              <a:ext cx="44400" cy="45900"/>
            </a:xfrm>
            <a:prstGeom prst="rect">
              <a:avLst/>
            </a:pr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4872038" y="1211263"/>
              <a:ext cx="44400" cy="44400"/>
            </a:xfrm>
            <a:prstGeom prst="rect">
              <a:avLst/>
            </a:pr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872038" y="1255713"/>
              <a:ext cx="44400" cy="44400"/>
            </a:xfrm>
            <a:prstGeom prst="rect">
              <a:avLst/>
            </a:prstGeom>
            <a:noFill/>
            <a:ln cap="rnd" cmpd="sng" w="1427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0" name="Google Shape;630;p36"/>
          <p:cNvCxnSpPr/>
          <p:nvPr/>
        </p:nvCxnSpPr>
        <p:spPr>
          <a:xfrm>
            <a:off x="1265793" y="2991248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36"/>
          <p:cNvCxnSpPr/>
          <p:nvPr/>
        </p:nvCxnSpPr>
        <p:spPr>
          <a:xfrm>
            <a:off x="1265793" y="3856810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36"/>
          <p:cNvCxnSpPr/>
          <p:nvPr/>
        </p:nvCxnSpPr>
        <p:spPr>
          <a:xfrm>
            <a:off x="1265793" y="2125686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3" name="Google Shape;633;p36"/>
          <p:cNvSpPr/>
          <p:nvPr/>
        </p:nvSpPr>
        <p:spPr>
          <a:xfrm>
            <a:off x="7216383" y="0"/>
            <a:ext cx="1927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634" name="Google Shape;634;p36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Key Features: </a:t>
            </a:r>
            <a:br>
              <a:rPr lang="en"/>
            </a:br>
            <a:r>
              <a:rPr lang="en"/>
              <a:t>Filter Panel</a:t>
            </a:r>
            <a:endParaRPr/>
          </a:p>
        </p:txBody>
      </p:sp>
      <p:pic>
        <p:nvPicPr>
          <p:cNvPr id="635" name="Google Shape;635;p36"/>
          <p:cNvPicPr preferRelativeResize="0"/>
          <p:nvPr/>
        </p:nvPicPr>
        <p:blipFill rotWithShape="1">
          <a:blip r:embed="rId3">
            <a:alphaModFix/>
          </a:blip>
          <a:srcRect b="980" l="1482" r="1618" t="0"/>
          <a:stretch/>
        </p:blipFill>
        <p:spPr>
          <a:xfrm>
            <a:off x="6007894" y="303682"/>
            <a:ext cx="2216944" cy="453613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6669"/>
              </a:srgbClr>
            </a:outerShdw>
          </a:effectLst>
        </p:spPr>
      </p:pic>
      <p:grpSp>
        <p:nvGrpSpPr>
          <p:cNvPr id="636" name="Google Shape;636;p36"/>
          <p:cNvGrpSpPr/>
          <p:nvPr/>
        </p:nvGrpSpPr>
        <p:grpSpPr>
          <a:xfrm>
            <a:off x="571450" y="1443038"/>
            <a:ext cx="5210243" cy="499800"/>
            <a:chOff x="571450" y="1443038"/>
            <a:chExt cx="5210243" cy="499800"/>
          </a:xfrm>
        </p:grpSpPr>
        <p:sp>
          <p:nvSpPr>
            <p:cNvPr id="637" name="Google Shape;637;p36"/>
            <p:cNvSpPr/>
            <p:nvPr/>
          </p:nvSpPr>
          <p:spPr>
            <a:xfrm>
              <a:off x="571450" y="1443038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 txBox="1"/>
            <p:nvPr/>
          </p:nvSpPr>
          <p:spPr>
            <a:xfrm>
              <a:off x="1265793" y="1554405"/>
              <a:ext cx="45159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Ability to subset your dataset</a:t>
              </a:r>
              <a:endParaRPr/>
            </a:p>
          </p:txBody>
        </p:sp>
        <p:grpSp>
          <p:nvGrpSpPr>
            <p:cNvPr id="639" name="Google Shape;639;p36"/>
            <p:cNvGrpSpPr/>
            <p:nvPr/>
          </p:nvGrpSpPr>
          <p:grpSpPr>
            <a:xfrm>
              <a:off x="681530" y="1583432"/>
              <a:ext cx="279449" cy="218923"/>
              <a:chOff x="4841876" y="798513"/>
              <a:chExt cx="344488" cy="269875"/>
            </a:xfrm>
          </p:grpSpPr>
          <p:sp>
            <p:nvSpPr>
              <p:cNvPr id="640" name="Google Shape;640;p36"/>
              <p:cNvSpPr/>
              <p:nvPr/>
            </p:nvSpPr>
            <p:spPr>
              <a:xfrm>
                <a:off x="4841876" y="798513"/>
                <a:ext cx="344488" cy="269875"/>
              </a:xfrm>
              <a:custGeom>
                <a:rect b="b" l="l" r="r" t="t"/>
                <a:pathLst>
                  <a:path extrusionOk="0" h="72" w="92">
                    <a:moveTo>
                      <a:pt x="92" y="64"/>
                    </a:moveTo>
                    <a:cubicBezTo>
                      <a:pt x="92" y="68"/>
                      <a:pt x="88" y="72"/>
                      <a:pt x="84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4" y="72"/>
                      <a:pt x="0" y="68"/>
                      <a:pt x="0" y="6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8" y="0"/>
                      <a:pt x="92" y="4"/>
                      <a:pt x="92" y="8"/>
                    </a:cubicBezTo>
                    <a:lnTo>
                      <a:pt x="92" y="64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1" name="Google Shape;641;p36"/>
              <p:cNvCxnSpPr/>
              <p:nvPr/>
            </p:nvCxnSpPr>
            <p:spPr>
              <a:xfrm>
                <a:off x="4841876" y="873126"/>
                <a:ext cx="344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42" name="Google Shape;642;p36"/>
              <p:cNvSpPr/>
              <p:nvPr/>
            </p:nvSpPr>
            <p:spPr>
              <a:xfrm>
                <a:off x="4886326" y="828676"/>
                <a:ext cx="15900" cy="14400"/>
              </a:xfrm>
              <a:prstGeom prst="ellipse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4932363" y="828676"/>
                <a:ext cx="14400" cy="14400"/>
              </a:xfrm>
              <a:prstGeom prst="ellipse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4976813" y="828676"/>
                <a:ext cx="14400" cy="14400"/>
              </a:xfrm>
              <a:prstGeom prst="ellipse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 rot="10800000">
                <a:off x="4960851" y="917576"/>
                <a:ext cx="1509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36"/>
              <p:cNvCxnSpPr/>
              <p:nvPr/>
            </p:nvCxnSpPr>
            <p:spPr>
              <a:xfrm>
                <a:off x="4902201" y="917576"/>
                <a:ext cx="14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36"/>
              <p:cNvCxnSpPr/>
              <p:nvPr/>
            </p:nvCxnSpPr>
            <p:spPr>
              <a:xfrm rot="10800000">
                <a:off x="4960851" y="963613"/>
                <a:ext cx="1509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36"/>
              <p:cNvCxnSpPr/>
              <p:nvPr/>
            </p:nvCxnSpPr>
            <p:spPr>
              <a:xfrm>
                <a:off x="4902201" y="963613"/>
                <a:ext cx="14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36"/>
              <p:cNvCxnSpPr/>
              <p:nvPr/>
            </p:nvCxnSpPr>
            <p:spPr>
              <a:xfrm rot="10800000">
                <a:off x="4960851" y="1008063"/>
                <a:ext cx="1509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36"/>
              <p:cNvCxnSpPr/>
              <p:nvPr/>
            </p:nvCxnSpPr>
            <p:spPr>
              <a:xfrm>
                <a:off x="4902201" y="1008063"/>
                <a:ext cx="14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51" name="Google Shape;651;p36"/>
          <p:cNvGrpSpPr/>
          <p:nvPr/>
        </p:nvGrpSpPr>
        <p:grpSpPr>
          <a:xfrm>
            <a:off x="571450" y="2308600"/>
            <a:ext cx="5210243" cy="499800"/>
            <a:chOff x="571450" y="2042493"/>
            <a:chExt cx="5210243" cy="499800"/>
          </a:xfrm>
        </p:grpSpPr>
        <p:sp>
          <p:nvSpPr>
            <p:cNvPr id="652" name="Google Shape;652;p36"/>
            <p:cNvSpPr/>
            <p:nvPr/>
          </p:nvSpPr>
          <p:spPr>
            <a:xfrm>
              <a:off x="571450" y="2042493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 txBox="1"/>
            <p:nvPr/>
          </p:nvSpPr>
          <p:spPr>
            <a:xfrm>
              <a:off x="1265793" y="2153860"/>
              <a:ext cx="45159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Out of the box from teal framework</a:t>
              </a:r>
              <a:endParaRPr/>
            </a:p>
          </p:txBody>
        </p:sp>
        <p:grpSp>
          <p:nvGrpSpPr>
            <p:cNvPr id="654" name="Google Shape;654;p36"/>
            <p:cNvGrpSpPr/>
            <p:nvPr/>
          </p:nvGrpSpPr>
          <p:grpSpPr>
            <a:xfrm>
              <a:off x="693101" y="2164157"/>
              <a:ext cx="256449" cy="256504"/>
              <a:chOff x="9169401" y="2211388"/>
              <a:chExt cx="344550" cy="344625"/>
            </a:xfrm>
          </p:grpSpPr>
          <p:cxnSp>
            <p:nvCxnSpPr>
              <p:cNvPr id="655" name="Google Shape;655;p36"/>
              <p:cNvCxnSpPr/>
              <p:nvPr/>
            </p:nvCxnSpPr>
            <p:spPr>
              <a:xfrm>
                <a:off x="9169401" y="2270125"/>
                <a:ext cx="3000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56" name="Google Shape;656;p36"/>
              <p:cNvSpPr/>
              <p:nvPr/>
            </p:nvSpPr>
            <p:spPr>
              <a:xfrm>
                <a:off x="9205913" y="2233613"/>
                <a:ext cx="15900" cy="14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>
                <a:off x="9236076" y="2233613"/>
                <a:ext cx="15900" cy="14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>
                <a:off x="9266238" y="2233613"/>
                <a:ext cx="15900" cy="14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>
                <a:off x="9169401" y="2211388"/>
                <a:ext cx="300038" cy="225425"/>
              </a:xfrm>
              <a:custGeom>
                <a:rect b="b" l="l" r="r" t="t"/>
                <a:pathLst>
                  <a:path extrusionOk="0" h="60" w="80">
                    <a:moveTo>
                      <a:pt x="34" y="60"/>
                    </a:moveTo>
                    <a:cubicBezTo>
                      <a:pt x="8" y="60"/>
                      <a:pt x="8" y="60"/>
                      <a:pt x="8" y="60"/>
                    </a:cubicBezTo>
                    <a:cubicBezTo>
                      <a:pt x="4" y="60"/>
                      <a:pt x="0" y="56"/>
                      <a:pt x="0" y="5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80" y="56"/>
                      <a:pt x="76" y="60"/>
                      <a:pt x="72" y="60"/>
                    </a:cubicBez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0" name="Google Shape;660;p36"/>
              <p:cNvCxnSpPr/>
              <p:nvPr/>
            </p:nvCxnSpPr>
            <p:spPr>
              <a:xfrm rot="10800000">
                <a:off x="9252026" y="2338463"/>
                <a:ext cx="142800" cy="14280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661" name="Google Shape;661;p36"/>
              <p:cNvSpPr/>
              <p:nvPr/>
            </p:nvSpPr>
            <p:spPr>
              <a:xfrm>
                <a:off x="9326563" y="2413000"/>
                <a:ext cx="68263" cy="68262"/>
              </a:xfrm>
              <a:custGeom>
                <a:rect b="b" l="l" r="r" t="t"/>
                <a:pathLst>
                  <a:path extrusionOk="0" h="43" w="43">
                    <a:moveTo>
                      <a:pt x="43" y="0"/>
                    </a:moveTo>
                    <a:lnTo>
                      <a:pt x="43" y="43"/>
                    </a:lnTo>
                    <a:lnTo>
                      <a:pt x="0" y="43"/>
                    </a:ln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>
                <a:off x="9378951" y="2525713"/>
                <a:ext cx="135000" cy="30300"/>
              </a:xfrm>
              <a:prstGeom prst="rect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3" name="Google Shape;663;p36"/>
          <p:cNvGrpSpPr/>
          <p:nvPr/>
        </p:nvGrpSpPr>
        <p:grpSpPr>
          <a:xfrm>
            <a:off x="571450" y="3174162"/>
            <a:ext cx="5210243" cy="499800"/>
            <a:chOff x="571450" y="2641948"/>
            <a:chExt cx="5210243" cy="499800"/>
          </a:xfrm>
        </p:grpSpPr>
        <p:sp>
          <p:nvSpPr>
            <p:cNvPr id="664" name="Google Shape;664;p36"/>
            <p:cNvSpPr/>
            <p:nvPr/>
          </p:nvSpPr>
          <p:spPr>
            <a:xfrm>
              <a:off x="571450" y="2641948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6"/>
            <p:cNvSpPr txBox="1"/>
            <p:nvPr/>
          </p:nvSpPr>
          <p:spPr>
            <a:xfrm>
              <a:off x="1265793" y="2753315"/>
              <a:ext cx="45159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Active filter summary</a:t>
              </a:r>
              <a:endParaRPr/>
            </a:p>
          </p:txBody>
        </p:sp>
        <p:grpSp>
          <p:nvGrpSpPr>
            <p:cNvPr id="666" name="Google Shape;666;p36"/>
            <p:cNvGrpSpPr/>
            <p:nvPr/>
          </p:nvGrpSpPr>
          <p:grpSpPr>
            <a:xfrm>
              <a:off x="724275" y="2759457"/>
              <a:ext cx="194361" cy="264817"/>
              <a:chOff x="3444876" y="1090613"/>
              <a:chExt cx="254000" cy="346075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3444876" y="1090613"/>
                <a:ext cx="254000" cy="346075"/>
              </a:xfrm>
              <a:custGeom>
                <a:rect b="b" l="l" r="r" t="t"/>
                <a:pathLst>
                  <a:path extrusionOk="0" h="218" w="160">
                    <a:moveTo>
                      <a:pt x="160" y="218"/>
                    </a:moveTo>
                    <a:lnTo>
                      <a:pt x="0" y="218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60" y="57"/>
                    </a:lnTo>
                    <a:lnTo>
                      <a:pt x="160" y="218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3609976" y="1090613"/>
                <a:ext cx="88900" cy="90488"/>
              </a:xfrm>
              <a:custGeom>
                <a:rect b="b" l="l" r="r" t="t"/>
                <a:pathLst>
                  <a:path extrusionOk="0" h="57" w="56">
                    <a:moveTo>
                      <a:pt x="0" y="0"/>
                    </a:moveTo>
                    <a:lnTo>
                      <a:pt x="0" y="57"/>
                    </a:lnTo>
                    <a:lnTo>
                      <a:pt x="56" y="57"/>
                    </a:ln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69" name="Google Shape;669;p36"/>
              <p:cNvCxnSpPr/>
              <p:nvPr/>
            </p:nvCxnSpPr>
            <p:spPr>
              <a:xfrm>
                <a:off x="3503613" y="1195388"/>
                <a:ext cx="684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36"/>
              <p:cNvCxnSpPr/>
              <p:nvPr/>
            </p:nvCxnSpPr>
            <p:spPr>
              <a:xfrm>
                <a:off x="3503613" y="1241426"/>
                <a:ext cx="1365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36"/>
              <p:cNvCxnSpPr/>
              <p:nvPr/>
            </p:nvCxnSpPr>
            <p:spPr>
              <a:xfrm>
                <a:off x="3503613" y="1285876"/>
                <a:ext cx="1365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36"/>
              <p:cNvCxnSpPr/>
              <p:nvPr/>
            </p:nvCxnSpPr>
            <p:spPr>
              <a:xfrm>
                <a:off x="3503613" y="1330326"/>
                <a:ext cx="1365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36"/>
              <p:cNvCxnSpPr/>
              <p:nvPr/>
            </p:nvCxnSpPr>
            <p:spPr>
              <a:xfrm>
                <a:off x="3503613" y="1376363"/>
                <a:ext cx="1365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74" name="Google Shape;674;p36"/>
          <p:cNvGrpSpPr/>
          <p:nvPr/>
        </p:nvGrpSpPr>
        <p:grpSpPr>
          <a:xfrm>
            <a:off x="571450" y="4039721"/>
            <a:ext cx="5210243" cy="499800"/>
            <a:chOff x="571450" y="3241403"/>
            <a:chExt cx="5210243" cy="499800"/>
          </a:xfrm>
        </p:grpSpPr>
        <p:sp>
          <p:nvSpPr>
            <p:cNvPr id="675" name="Google Shape;675;p36"/>
            <p:cNvSpPr/>
            <p:nvPr/>
          </p:nvSpPr>
          <p:spPr>
            <a:xfrm>
              <a:off x="571450" y="3241403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6"/>
            <p:cNvSpPr txBox="1"/>
            <p:nvPr/>
          </p:nvSpPr>
          <p:spPr>
            <a:xfrm>
              <a:off x="1265793" y="3352770"/>
              <a:ext cx="45159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Pre-defined filter state</a:t>
              </a:r>
              <a:endParaRPr/>
            </a:p>
          </p:txBody>
        </p:sp>
        <p:grpSp>
          <p:nvGrpSpPr>
            <p:cNvPr id="677" name="Google Shape;677;p36"/>
            <p:cNvGrpSpPr/>
            <p:nvPr/>
          </p:nvGrpSpPr>
          <p:grpSpPr>
            <a:xfrm>
              <a:off x="693144" y="3363096"/>
              <a:ext cx="256379" cy="256407"/>
              <a:chOff x="3398838" y="3255963"/>
              <a:chExt cx="346037" cy="346075"/>
            </a:xfrm>
          </p:grpSpPr>
          <p:sp>
            <p:nvSpPr>
              <p:cNvPr id="678" name="Google Shape;678;p36"/>
              <p:cNvSpPr/>
              <p:nvPr/>
            </p:nvSpPr>
            <p:spPr>
              <a:xfrm>
                <a:off x="3444875" y="3255963"/>
                <a:ext cx="300000" cy="301500"/>
              </a:xfrm>
              <a:prstGeom prst="rect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6"/>
              <p:cNvSpPr/>
              <p:nvPr/>
            </p:nvSpPr>
            <p:spPr>
              <a:xfrm>
                <a:off x="3398838" y="3316288"/>
                <a:ext cx="285750" cy="285750"/>
              </a:xfrm>
              <a:custGeom>
                <a:rect b="b" l="l" r="r" t="t"/>
                <a:pathLst>
                  <a:path extrusionOk="0" h="180" w="180">
                    <a:moveTo>
                      <a:pt x="29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180" y="180"/>
                    </a:lnTo>
                    <a:lnTo>
                      <a:pt x="180" y="152"/>
                    </a:ln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680" name="Google Shape;6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Key Features: </a:t>
            </a:r>
            <a:br>
              <a:rPr lang="en"/>
            </a:br>
            <a:r>
              <a:rPr lang="en"/>
              <a:t>Show R Code</a:t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7216383" y="0"/>
            <a:ext cx="1927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687" name="Google Shape;6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37"/>
          <p:cNvCxnSpPr/>
          <p:nvPr/>
        </p:nvCxnSpPr>
        <p:spPr>
          <a:xfrm>
            <a:off x="1265793" y="3104777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37"/>
          <p:cNvCxnSpPr/>
          <p:nvPr/>
        </p:nvCxnSpPr>
        <p:spPr>
          <a:xfrm>
            <a:off x="1265793" y="2267384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0" name="Google Shape;690;p37"/>
          <p:cNvSpPr txBox="1"/>
          <p:nvPr/>
        </p:nvSpPr>
        <p:spPr>
          <a:xfrm>
            <a:off x="1265793" y="1433189"/>
            <a:ext cx="330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Reproducible code when you see the desired output in analysis</a:t>
            </a:r>
            <a:endParaRPr/>
          </a:p>
        </p:txBody>
      </p:sp>
      <p:sp>
        <p:nvSpPr>
          <p:cNvPr id="691" name="Google Shape;691;p37"/>
          <p:cNvSpPr txBox="1"/>
          <p:nvPr/>
        </p:nvSpPr>
        <p:spPr>
          <a:xfrm>
            <a:off x="1265793" y="2547581"/>
            <a:ext cx="3377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Include any filters added</a:t>
            </a:r>
            <a:endParaRPr/>
          </a:p>
        </p:txBody>
      </p:sp>
      <p:sp>
        <p:nvSpPr>
          <p:cNvPr id="692" name="Google Shape;692;p37"/>
          <p:cNvSpPr txBox="1"/>
          <p:nvPr/>
        </p:nvSpPr>
        <p:spPr>
          <a:xfrm>
            <a:off x="1265793" y="3384973"/>
            <a:ext cx="451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Include library ( ) calls</a:t>
            </a:r>
            <a:endParaRPr/>
          </a:p>
        </p:txBody>
      </p:sp>
      <p:grpSp>
        <p:nvGrpSpPr>
          <p:cNvPr id="693" name="Google Shape;693;p37"/>
          <p:cNvGrpSpPr/>
          <p:nvPr/>
        </p:nvGrpSpPr>
        <p:grpSpPr>
          <a:xfrm>
            <a:off x="580182" y="1443038"/>
            <a:ext cx="499800" cy="499800"/>
            <a:chOff x="10144075" y="1443038"/>
            <a:chExt cx="499800" cy="499800"/>
          </a:xfrm>
        </p:grpSpPr>
        <p:sp>
          <p:nvSpPr>
            <p:cNvPr id="694" name="Google Shape;694;p37"/>
            <p:cNvSpPr/>
            <p:nvPr/>
          </p:nvSpPr>
          <p:spPr>
            <a:xfrm>
              <a:off x="10144075" y="1443038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5" name="Google Shape;695;p37"/>
            <p:cNvGrpSpPr/>
            <p:nvPr/>
          </p:nvGrpSpPr>
          <p:grpSpPr>
            <a:xfrm>
              <a:off x="10261015" y="1547882"/>
              <a:ext cx="290556" cy="290482"/>
              <a:chOff x="3394076" y="4700588"/>
              <a:chExt cx="346188" cy="346100"/>
            </a:xfrm>
          </p:grpSpPr>
          <p:sp>
            <p:nvSpPr>
              <p:cNvPr id="696" name="Google Shape;696;p37"/>
              <p:cNvSpPr/>
              <p:nvPr/>
            </p:nvSpPr>
            <p:spPr>
              <a:xfrm>
                <a:off x="3432176" y="4824413"/>
                <a:ext cx="41275" cy="82550"/>
              </a:xfrm>
              <a:custGeom>
                <a:rect b="b" l="l" r="r" t="t"/>
                <a:pathLst>
                  <a:path extrusionOk="0" h="52" w="26">
                    <a:moveTo>
                      <a:pt x="26" y="0"/>
                    </a:moveTo>
                    <a:lnTo>
                      <a:pt x="0" y="26"/>
                    </a:lnTo>
                    <a:lnTo>
                      <a:pt x="26" y="52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3525839" y="4824413"/>
                <a:ext cx="41275" cy="82550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26" y="26"/>
                    </a:lnTo>
                    <a:lnTo>
                      <a:pt x="0" y="52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3589339" y="4895851"/>
                <a:ext cx="112800" cy="112800"/>
              </a:xfrm>
              <a:prstGeom prst="ellipse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99" name="Google Shape;699;p37"/>
              <p:cNvCxnSpPr/>
              <p:nvPr/>
            </p:nvCxnSpPr>
            <p:spPr>
              <a:xfrm>
                <a:off x="3687764" y="4992688"/>
                <a:ext cx="52500" cy="540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00" name="Google Shape;700;p37"/>
              <p:cNvSpPr/>
              <p:nvPr/>
            </p:nvSpPr>
            <p:spPr>
              <a:xfrm>
                <a:off x="3394076" y="4700588"/>
                <a:ext cx="239713" cy="315913"/>
              </a:xfrm>
              <a:custGeom>
                <a:rect b="b" l="l" r="r" t="t"/>
                <a:pathLst>
                  <a:path extrusionOk="0" h="199" w="151">
                    <a:moveTo>
                      <a:pt x="114" y="199"/>
                    </a:moveTo>
                    <a:lnTo>
                      <a:pt x="0" y="199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51" y="47"/>
                    </a:lnTo>
                    <a:lnTo>
                      <a:pt x="151" y="99"/>
                    </a:lnTo>
                  </a:path>
                </a:pathLst>
              </a:cu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3559176" y="4700588"/>
                <a:ext cx="74613" cy="74613"/>
              </a:xfrm>
              <a:custGeom>
                <a:rect b="b" l="l" r="r" t="t"/>
                <a:pathLst>
                  <a:path extrusionOk="0" h="47" w="47">
                    <a:moveTo>
                      <a:pt x="0" y="0"/>
                    </a:moveTo>
                    <a:lnTo>
                      <a:pt x="0" y="47"/>
                    </a:lnTo>
                    <a:lnTo>
                      <a:pt x="47" y="47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2" name="Google Shape;702;p37"/>
          <p:cNvGrpSpPr/>
          <p:nvPr/>
        </p:nvGrpSpPr>
        <p:grpSpPr>
          <a:xfrm>
            <a:off x="580182" y="2436214"/>
            <a:ext cx="499800" cy="499800"/>
            <a:chOff x="10144075" y="2175882"/>
            <a:chExt cx="499800" cy="499800"/>
          </a:xfrm>
        </p:grpSpPr>
        <p:sp>
          <p:nvSpPr>
            <p:cNvPr id="703" name="Google Shape;703;p37"/>
            <p:cNvSpPr/>
            <p:nvPr/>
          </p:nvSpPr>
          <p:spPr>
            <a:xfrm>
              <a:off x="10144075" y="2175882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4" name="Google Shape;704;p37"/>
            <p:cNvGrpSpPr/>
            <p:nvPr/>
          </p:nvGrpSpPr>
          <p:grpSpPr>
            <a:xfrm>
              <a:off x="10271384" y="2302611"/>
              <a:ext cx="245248" cy="246405"/>
              <a:chOff x="4841875" y="3978275"/>
              <a:chExt cx="344450" cy="346075"/>
            </a:xfrm>
          </p:grpSpPr>
          <p:sp>
            <p:nvSpPr>
              <p:cNvPr id="705" name="Google Shape;705;p37"/>
              <p:cNvSpPr/>
              <p:nvPr/>
            </p:nvSpPr>
            <p:spPr>
              <a:xfrm>
                <a:off x="4886325" y="3978275"/>
                <a:ext cx="300000" cy="301500"/>
              </a:xfrm>
              <a:prstGeom prst="rect">
                <a:avLst/>
              </a:pr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6" name="Google Shape;706;p37"/>
              <p:cNvCxnSpPr/>
              <p:nvPr/>
            </p:nvCxnSpPr>
            <p:spPr>
              <a:xfrm>
                <a:off x="4938713" y="4038600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37"/>
              <p:cNvCxnSpPr/>
              <p:nvPr/>
            </p:nvCxnSpPr>
            <p:spPr>
              <a:xfrm>
                <a:off x="4938713" y="4068763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37"/>
              <p:cNvCxnSpPr/>
              <p:nvPr/>
            </p:nvCxnSpPr>
            <p:spPr>
              <a:xfrm>
                <a:off x="4938713" y="4098925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37"/>
              <p:cNvCxnSpPr/>
              <p:nvPr/>
            </p:nvCxnSpPr>
            <p:spPr>
              <a:xfrm>
                <a:off x="4938713" y="4129088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37"/>
              <p:cNvCxnSpPr/>
              <p:nvPr/>
            </p:nvCxnSpPr>
            <p:spPr>
              <a:xfrm>
                <a:off x="4938713" y="4159250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37"/>
              <p:cNvCxnSpPr/>
              <p:nvPr/>
            </p:nvCxnSpPr>
            <p:spPr>
              <a:xfrm>
                <a:off x="4938713" y="4189413"/>
                <a:ext cx="1953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37"/>
              <p:cNvCxnSpPr/>
              <p:nvPr/>
            </p:nvCxnSpPr>
            <p:spPr>
              <a:xfrm>
                <a:off x="4938713" y="4219575"/>
                <a:ext cx="906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13" name="Google Shape;713;p37"/>
              <p:cNvSpPr/>
              <p:nvPr/>
            </p:nvSpPr>
            <p:spPr>
              <a:xfrm>
                <a:off x="4841875" y="4038600"/>
                <a:ext cx="285750" cy="285750"/>
              </a:xfrm>
              <a:custGeom>
                <a:rect b="b" l="l" r="r" t="t"/>
                <a:pathLst>
                  <a:path extrusionOk="0" h="180" w="180">
                    <a:moveTo>
                      <a:pt x="28" y="0"/>
                    </a:moveTo>
                    <a:lnTo>
                      <a:pt x="0" y="0"/>
                    </a:lnTo>
                    <a:lnTo>
                      <a:pt x="0" y="180"/>
                    </a:lnTo>
                    <a:lnTo>
                      <a:pt x="180" y="180"/>
                    </a:lnTo>
                    <a:lnTo>
                      <a:pt x="180" y="152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14" name="Google Shape;714;p37"/>
          <p:cNvGrpSpPr/>
          <p:nvPr/>
        </p:nvGrpSpPr>
        <p:grpSpPr>
          <a:xfrm>
            <a:off x="580182" y="3273606"/>
            <a:ext cx="499800" cy="499800"/>
            <a:chOff x="10144075" y="2742569"/>
            <a:chExt cx="499800" cy="499800"/>
          </a:xfrm>
        </p:grpSpPr>
        <p:sp>
          <p:nvSpPr>
            <p:cNvPr id="715" name="Google Shape;715;p37"/>
            <p:cNvSpPr/>
            <p:nvPr/>
          </p:nvSpPr>
          <p:spPr>
            <a:xfrm>
              <a:off x="10144075" y="2742569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6" name="Google Shape;716;p37"/>
            <p:cNvGrpSpPr/>
            <p:nvPr/>
          </p:nvGrpSpPr>
          <p:grpSpPr>
            <a:xfrm>
              <a:off x="10271752" y="2854113"/>
              <a:ext cx="287612" cy="277010"/>
              <a:chOff x="5557839" y="5421313"/>
              <a:chExt cx="344487" cy="331788"/>
            </a:xfrm>
          </p:grpSpPr>
          <p:sp>
            <p:nvSpPr>
              <p:cNvPr id="717" name="Google Shape;717;p37"/>
              <p:cNvSpPr/>
              <p:nvPr/>
            </p:nvSpPr>
            <p:spPr>
              <a:xfrm>
                <a:off x="5594351" y="5546726"/>
                <a:ext cx="41275" cy="82550"/>
              </a:xfrm>
              <a:custGeom>
                <a:rect b="b" l="l" r="r" t="t"/>
                <a:pathLst>
                  <a:path extrusionOk="0" h="52" w="26">
                    <a:moveTo>
                      <a:pt x="26" y="0"/>
                    </a:moveTo>
                    <a:lnTo>
                      <a:pt x="0" y="26"/>
                    </a:lnTo>
                    <a:lnTo>
                      <a:pt x="26" y="52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5688014" y="5546726"/>
                <a:ext cx="41275" cy="82550"/>
              </a:xfrm>
              <a:custGeom>
                <a:rect b="b" l="l" r="r" t="t"/>
                <a:pathLst>
                  <a:path extrusionOk="0" h="52" w="26">
                    <a:moveTo>
                      <a:pt x="0" y="0"/>
                    </a:moveTo>
                    <a:lnTo>
                      <a:pt x="26" y="26"/>
                    </a:lnTo>
                    <a:lnTo>
                      <a:pt x="0" y="52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5737226" y="5588001"/>
                <a:ext cx="165100" cy="165100"/>
              </a:xfrm>
              <a:custGeom>
                <a:rect b="b" l="l" r="r" t="t"/>
                <a:pathLst>
                  <a:path extrusionOk="0" h="104" w="104">
                    <a:moveTo>
                      <a:pt x="33" y="94"/>
                    </a:moveTo>
                    <a:lnTo>
                      <a:pt x="0" y="104"/>
                    </a:lnTo>
                    <a:lnTo>
                      <a:pt x="10" y="71"/>
                    </a:lnTo>
                    <a:lnTo>
                      <a:pt x="81" y="0"/>
                    </a:lnTo>
                    <a:lnTo>
                      <a:pt x="104" y="23"/>
                    </a:lnTo>
                    <a:lnTo>
                      <a:pt x="33" y="94"/>
                    </a:lnTo>
                    <a:close/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0" name="Google Shape;720;p37"/>
              <p:cNvCxnSpPr/>
              <p:nvPr/>
            </p:nvCxnSpPr>
            <p:spPr>
              <a:xfrm>
                <a:off x="5835651" y="5618163"/>
                <a:ext cx="36600" cy="366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37"/>
              <p:cNvCxnSpPr/>
              <p:nvPr/>
            </p:nvCxnSpPr>
            <p:spPr>
              <a:xfrm>
                <a:off x="5753101" y="5700713"/>
                <a:ext cx="36600" cy="366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2" name="Google Shape;722;p37"/>
              <p:cNvSpPr/>
              <p:nvPr/>
            </p:nvSpPr>
            <p:spPr>
              <a:xfrm>
                <a:off x="5557839" y="5421313"/>
                <a:ext cx="239713" cy="315913"/>
              </a:xfrm>
              <a:custGeom>
                <a:rect b="b" l="l" r="r" t="t"/>
                <a:pathLst>
                  <a:path extrusionOk="0" h="199" w="151">
                    <a:moveTo>
                      <a:pt x="99" y="199"/>
                    </a:moveTo>
                    <a:lnTo>
                      <a:pt x="0" y="199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51" y="48"/>
                    </a:lnTo>
                    <a:lnTo>
                      <a:pt x="151" y="109"/>
                    </a:lnTo>
                  </a:path>
                </a:pathLst>
              </a:custGeom>
              <a:noFill/>
              <a:ln cap="flat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37"/>
              <p:cNvSpPr/>
              <p:nvPr/>
            </p:nvSpPr>
            <p:spPr>
              <a:xfrm>
                <a:off x="5722939" y="5421313"/>
                <a:ext cx="74613" cy="76200"/>
              </a:xfrm>
              <a:custGeom>
                <a:rect b="b" l="l" r="r" t="t"/>
                <a:pathLst>
                  <a:path extrusionOk="0" h="48" w="47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</a:path>
                </a:pathLst>
              </a:custGeom>
              <a:noFill/>
              <a:ln cap="rnd" cmpd="sng" w="1270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4" name="Google Shape;724;p37"/>
          <p:cNvGrpSpPr/>
          <p:nvPr/>
        </p:nvGrpSpPr>
        <p:grpSpPr>
          <a:xfrm>
            <a:off x="4937635" y="548239"/>
            <a:ext cx="3863219" cy="4366519"/>
            <a:chOff x="4305795" y="290896"/>
            <a:chExt cx="4129577" cy="4667577"/>
          </a:xfrm>
        </p:grpSpPr>
        <p:pic>
          <p:nvPicPr>
            <p:cNvPr id="725" name="Google Shape;725;p37"/>
            <p:cNvPicPr preferRelativeResize="0"/>
            <p:nvPr/>
          </p:nvPicPr>
          <p:blipFill rotWithShape="1">
            <a:blip r:embed="rId4">
              <a:alphaModFix/>
            </a:blip>
            <a:srcRect b="1185" l="1454" r="1609" t="0"/>
            <a:stretch/>
          </p:blipFill>
          <p:spPr>
            <a:xfrm>
              <a:off x="4305795" y="711850"/>
              <a:ext cx="4129577" cy="4246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305795" y="290896"/>
              <a:ext cx="2932825" cy="418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Key Features: </a:t>
            </a:r>
            <a:br>
              <a:rPr lang="en"/>
            </a:br>
            <a:r>
              <a:rPr lang="en"/>
              <a:t>teal Reporter</a:t>
            </a:r>
            <a:endParaRPr/>
          </a:p>
        </p:txBody>
      </p:sp>
      <p:sp>
        <p:nvSpPr>
          <p:cNvPr id="732" name="Google Shape;732;p38"/>
          <p:cNvSpPr/>
          <p:nvPr/>
        </p:nvSpPr>
        <p:spPr>
          <a:xfrm>
            <a:off x="7216383" y="0"/>
            <a:ext cx="1927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733" name="Google Shape;7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8"/>
          <p:cNvSpPr/>
          <p:nvPr/>
        </p:nvSpPr>
        <p:spPr>
          <a:xfrm>
            <a:off x="571450" y="1443038"/>
            <a:ext cx="499800" cy="49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5" name="Google Shape;735;p38"/>
          <p:cNvGrpSpPr/>
          <p:nvPr/>
        </p:nvGrpSpPr>
        <p:grpSpPr>
          <a:xfrm>
            <a:off x="705547" y="1551510"/>
            <a:ext cx="295088" cy="282849"/>
            <a:chOff x="5557838" y="3978275"/>
            <a:chExt cx="344488" cy="330200"/>
          </a:xfrm>
        </p:grpSpPr>
        <p:cxnSp>
          <p:nvCxnSpPr>
            <p:cNvPr id="736" name="Google Shape;736;p38"/>
            <p:cNvCxnSpPr/>
            <p:nvPr/>
          </p:nvCxnSpPr>
          <p:spPr>
            <a:xfrm>
              <a:off x="5602288" y="4068763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7" name="Google Shape;737;p38"/>
            <p:cNvCxnSpPr/>
            <p:nvPr/>
          </p:nvCxnSpPr>
          <p:spPr>
            <a:xfrm>
              <a:off x="5692776" y="4068763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8" name="Google Shape;738;p38"/>
            <p:cNvCxnSpPr/>
            <p:nvPr/>
          </p:nvCxnSpPr>
          <p:spPr>
            <a:xfrm>
              <a:off x="5662613" y="4143375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9" name="Google Shape;739;p38"/>
            <p:cNvCxnSpPr/>
            <p:nvPr/>
          </p:nvCxnSpPr>
          <p:spPr>
            <a:xfrm>
              <a:off x="5692776" y="4143375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0" name="Google Shape;740;p38"/>
            <p:cNvSpPr/>
            <p:nvPr/>
          </p:nvSpPr>
          <p:spPr>
            <a:xfrm>
              <a:off x="5632451" y="4068763"/>
              <a:ext cx="30300" cy="30300"/>
            </a:xfrm>
            <a:prstGeom prst="rect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5602288" y="4143375"/>
              <a:ext cx="30300" cy="30300"/>
            </a:xfrm>
            <a:prstGeom prst="rect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5662613" y="4217988"/>
              <a:ext cx="30300" cy="30300"/>
            </a:xfrm>
            <a:prstGeom prst="rect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3" name="Google Shape;743;p38"/>
            <p:cNvCxnSpPr/>
            <p:nvPr/>
          </p:nvCxnSpPr>
          <p:spPr>
            <a:xfrm>
              <a:off x="5602288" y="4217988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4" name="Google Shape;744;p38"/>
            <p:cNvCxnSpPr/>
            <p:nvPr/>
          </p:nvCxnSpPr>
          <p:spPr>
            <a:xfrm>
              <a:off x="5632451" y="4217988"/>
              <a:ext cx="0" cy="3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5" name="Google Shape;745;p38"/>
            <p:cNvSpPr/>
            <p:nvPr/>
          </p:nvSpPr>
          <p:spPr>
            <a:xfrm>
              <a:off x="5737226" y="4143375"/>
              <a:ext cx="165100" cy="165100"/>
            </a:xfrm>
            <a:custGeom>
              <a:rect b="b" l="l" r="r" t="t"/>
              <a:pathLst>
                <a:path extrusionOk="0" h="104" w="104">
                  <a:moveTo>
                    <a:pt x="33" y="95"/>
                  </a:moveTo>
                  <a:lnTo>
                    <a:pt x="0" y="104"/>
                  </a:lnTo>
                  <a:lnTo>
                    <a:pt x="10" y="71"/>
                  </a:lnTo>
                  <a:lnTo>
                    <a:pt x="81" y="0"/>
                  </a:lnTo>
                  <a:lnTo>
                    <a:pt x="104" y="24"/>
                  </a:lnTo>
                  <a:lnTo>
                    <a:pt x="33" y="95"/>
                  </a:lnTo>
                  <a:close/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6" name="Google Shape;746;p38"/>
            <p:cNvCxnSpPr/>
            <p:nvPr/>
          </p:nvCxnSpPr>
          <p:spPr>
            <a:xfrm>
              <a:off x="5835651" y="4173538"/>
              <a:ext cx="36600" cy="38100"/>
            </a:xfrm>
            <a:prstGeom prst="straightConnector1">
              <a:avLst/>
            </a:prstGeom>
            <a:noFill/>
            <a:ln cap="flat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7" name="Google Shape;747;p38"/>
            <p:cNvCxnSpPr/>
            <p:nvPr/>
          </p:nvCxnSpPr>
          <p:spPr>
            <a:xfrm>
              <a:off x="5753101" y="4256088"/>
              <a:ext cx="36600" cy="381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48" name="Google Shape;748;p38"/>
            <p:cNvSpPr/>
            <p:nvPr/>
          </p:nvSpPr>
          <p:spPr>
            <a:xfrm>
              <a:off x="5557838" y="3978275"/>
              <a:ext cx="239713" cy="315913"/>
            </a:xfrm>
            <a:custGeom>
              <a:rect b="b" l="l" r="r" t="t"/>
              <a:pathLst>
                <a:path extrusionOk="0" h="199" w="151">
                  <a:moveTo>
                    <a:pt x="99" y="199"/>
                  </a:moveTo>
                  <a:lnTo>
                    <a:pt x="0" y="199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7"/>
                  </a:lnTo>
                  <a:lnTo>
                    <a:pt x="151" y="109"/>
                  </a:lnTo>
                </a:path>
              </a:pathLst>
            </a:custGeom>
            <a:noFill/>
            <a:ln cap="flat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5722938" y="3978275"/>
              <a:ext cx="74613" cy="74613"/>
            </a:xfrm>
            <a:custGeom>
              <a:rect b="b" l="l" r="r" t="t"/>
              <a:pathLst>
                <a:path extrusionOk="0" h="47" w="47">
                  <a:moveTo>
                    <a:pt x="0" y="0"/>
                  </a:moveTo>
                  <a:lnTo>
                    <a:pt x="0" y="47"/>
                  </a:lnTo>
                  <a:lnTo>
                    <a:pt x="47" y="47"/>
                  </a:lnTo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50" name="Google Shape;750;p38"/>
          <p:cNvCxnSpPr/>
          <p:nvPr/>
        </p:nvCxnSpPr>
        <p:spPr>
          <a:xfrm>
            <a:off x="1265793" y="2099619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1" name="Google Shape;751;p38"/>
          <p:cNvSpPr txBox="1"/>
          <p:nvPr/>
        </p:nvSpPr>
        <p:spPr>
          <a:xfrm>
            <a:off x="1265793" y="1554405"/>
            <a:ext cx="3306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Create a report for your analys</a:t>
            </a:r>
            <a:r>
              <a:rPr lang="en" sz="1800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is</a:t>
            </a:r>
            <a:endParaRPr/>
          </a:p>
        </p:txBody>
      </p:sp>
      <p:sp>
        <p:nvSpPr>
          <p:cNvPr id="752" name="Google Shape;752;p38"/>
          <p:cNvSpPr/>
          <p:nvPr/>
        </p:nvSpPr>
        <p:spPr>
          <a:xfrm>
            <a:off x="571450" y="2387071"/>
            <a:ext cx="499800" cy="49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38"/>
          <p:cNvSpPr txBox="1"/>
          <p:nvPr/>
        </p:nvSpPr>
        <p:spPr>
          <a:xfrm>
            <a:off x="1230307" y="2367835"/>
            <a:ext cx="33063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Zip file that contains:</a:t>
            </a:r>
            <a:endParaRPr/>
          </a:p>
          <a:p>
            <a:pPr indent="-144000" lvl="0" marL="14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.Rmd</a:t>
            </a:r>
            <a:endParaRPr b="0" i="0" sz="16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.rds</a:t>
            </a:r>
            <a:endParaRPr b="0" i="0" sz="16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.png</a:t>
            </a:r>
            <a:endParaRPr b="0" i="0" sz="16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144000" lvl="0" marL="14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And the requested report type</a:t>
            </a:r>
            <a:endParaRPr/>
          </a:p>
          <a:p>
            <a:pPr indent="144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(html, pdf, or ppt)</a:t>
            </a:r>
            <a:endParaRPr/>
          </a:p>
        </p:txBody>
      </p:sp>
      <p:grpSp>
        <p:nvGrpSpPr>
          <p:cNvPr id="754" name="Google Shape;754;p38"/>
          <p:cNvGrpSpPr/>
          <p:nvPr/>
        </p:nvGrpSpPr>
        <p:grpSpPr>
          <a:xfrm>
            <a:off x="704745" y="2494559"/>
            <a:ext cx="232858" cy="284604"/>
            <a:chOff x="6313488" y="3617913"/>
            <a:chExt cx="285750" cy="349250"/>
          </a:xfrm>
        </p:grpSpPr>
        <p:cxnSp>
          <p:nvCxnSpPr>
            <p:cNvPr id="755" name="Google Shape;755;p38"/>
            <p:cNvCxnSpPr/>
            <p:nvPr/>
          </p:nvCxnSpPr>
          <p:spPr>
            <a:xfrm rot="10800000">
              <a:off x="6464300" y="3811463"/>
              <a:ext cx="0" cy="79500"/>
            </a:xfrm>
            <a:prstGeom prst="straightConnector1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56" name="Google Shape;756;p38"/>
            <p:cNvSpPr/>
            <p:nvPr/>
          </p:nvSpPr>
          <p:spPr>
            <a:xfrm>
              <a:off x="6505575" y="3811588"/>
              <a:ext cx="38100" cy="79375"/>
            </a:xfrm>
            <a:custGeom>
              <a:rect b="b" l="l" r="r" t="t"/>
              <a:pathLst>
                <a:path extrusionOk="0" h="21" w="10">
                  <a:moveTo>
                    <a:pt x="0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0"/>
                    <a:pt x="10" y="3"/>
                    <a:pt x="10" y="5"/>
                  </a:cubicBezTo>
                  <a:cubicBezTo>
                    <a:pt x="10" y="8"/>
                    <a:pt x="9" y="11"/>
                    <a:pt x="5" y="11"/>
                  </a:cubicBezTo>
                  <a:cubicBezTo>
                    <a:pt x="0" y="11"/>
                    <a:pt x="0" y="11"/>
                    <a:pt x="0" y="11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6392863" y="3811588"/>
              <a:ext cx="33338" cy="79375"/>
            </a:xfrm>
            <a:custGeom>
              <a:rect b="b" l="l" r="r" t="t"/>
              <a:pathLst>
                <a:path extrusionOk="0" h="50" w="21">
                  <a:moveTo>
                    <a:pt x="0" y="0"/>
                  </a:moveTo>
                  <a:lnTo>
                    <a:pt x="21" y="0"/>
                  </a:lnTo>
                  <a:lnTo>
                    <a:pt x="0" y="50"/>
                  </a:lnTo>
                  <a:lnTo>
                    <a:pt x="21" y="50"/>
                  </a:ln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6313488" y="3617913"/>
              <a:ext cx="285750" cy="349250"/>
            </a:xfrm>
            <a:custGeom>
              <a:rect b="b" l="l" r="r" t="t"/>
              <a:pathLst>
                <a:path extrusionOk="0" h="220" w="180">
                  <a:moveTo>
                    <a:pt x="180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80" y="58"/>
                  </a:lnTo>
                  <a:lnTo>
                    <a:pt x="180" y="220"/>
                  </a:lnTo>
                  <a:close/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6508750" y="3617913"/>
              <a:ext cx="90488" cy="92075"/>
            </a:xfrm>
            <a:custGeom>
              <a:rect b="b" l="l" r="r" t="t"/>
              <a:pathLst>
                <a:path extrusionOk="0" h="58" w="57">
                  <a:moveTo>
                    <a:pt x="0" y="0"/>
                  </a:moveTo>
                  <a:lnTo>
                    <a:pt x="0" y="58"/>
                  </a:lnTo>
                  <a:lnTo>
                    <a:pt x="57" y="58"/>
                  </a:ln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0" name="Google Shape;760;p38"/>
          <p:cNvGrpSpPr/>
          <p:nvPr/>
        </p:nvGrpSpPr>
        <p:grpSpPr>
          <a:xfrm>
            <a:off x="4898758" y="657902"/>
            <a:ext cx="3902778" cy="4094045"/>
            <a:chOff x="5282230" y="1060390"/>
            <a:chExt cx="3518869" cy="3691322"/>
          </a:xfrm>
        </p:grpSpPr>
        <p:grpSp>
          <p:nvGrpSpPr>
            <p:cNvPr id="761" name="Google Shape;761;p38"/>
            <p:cNvGrpSpPr/>
            <p:nvPr/>
          </p:nvGrpSpPr>
          <p:grpSpPr>
            <a:xfrm>
              <a:off x="5282230" y="1060390"/>
              <a:ext cx="3518759" cy="2351136"/>
              <a:chOff x="4775997" y="722103"/>
              <a:chExt cx="4025119" cy="2689471"/>
            </a:xfrm>
          </p:grpSpPr>
          <p:pic>
            <p:nvPicPr>
              <p:cNvPr id="762" name="Google Shape;762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75997" y="1593595"/>
                <a:ext cx="4025103" cy="18179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63" name="Google Shape;763;p38"/>
              <p:cNvGrpSpPr/>
              <p:nvPr/>
            </p:nvGrpSpPr>
            <p:grpSpPr>
              <a:xfrm>
                <a:off x="4776004" y="722103"/>
                <a:ext cx="4025112" cy="852466"/>
                <a:chOff x="3302466" y="1548636"/>
                <a:chExt cx="3974634" cy="841775"/>
              </a:xfrm>
            </p:grpSpPr>
            <p:pic>
              <p:nvPicPr>
                <p:cNvPr id="764" name="Google Shape;764;p3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302466" y="1548636"/>
                  <a:ext cx="2131075" cy="841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65" name="Google Shape;765;p3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5490600" y="1548637"/>
                  <a:ext cx="1786500" cy="83623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66" name="Google Shape;766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82299" y="3437737"/>
              <a:ext cx="3518801" cy="1313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1" name="Google Shape;771;p39"/>
          <p:cNvCxnSpPr/>
          <p:nvPr/>
        </p:nvCxnSpPr>
        <p:spPr>
          <a:xfrm>
            <a:off x="1265793" y="2206072"/>
            <a:ext cx="7413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2" name="Google Shape;772;p39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Key Features: </a:t>
            </a:r>
            <a:br>
              <a:rPr lang="en"/>
            </a:br>
            <a:r>
              <a:rPr lang="en"/>
              <a:t>teal bootstrap theme</a:t>
            </a:r>
            <a:endParaRPr/>
          </a:p>
        </p:txBody>
      </p:sp>
      <p:sp>
        <p:nvSpPr>
          <p:cNvPr id="773" name="Google Shape;773;p39"/>
          <p:cNvSpPr/>
          <p:nvPr/>
        </p:nvSpPr>
        <p:spPr>
          <a:xfrm>
            <a:off x="7216383" y="0"/>
            <a:ext cx="1927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774" name="Google Shape;7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1455135"/>
            <a:ext cx="4914898" cy="259186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8630"/>
              </a:srgbClr>
            </a:outerShdw>
          </a:effectLst>
        </p:spPr>
      </p:pic>
      <p:sp>
        <p:nvSpPr>
          <p:cNvPr id="776" name="Google Shape;776;p39"/>
          <p:cNvSpPr/>
          <p:nvPr/>
        </p:nvSpPr>
        <p:spPr>
          <a:xfrm>
            <a:off x="571450" y="1451488"/>
            <a:ext cx="499800" cy="49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39"/>
          <p:cNvSpPr/>
          <p:nvPr/>
        </p:nvSpPr>
        <p:spPr>
          <a:xfrm>
            <a:off x="571450" y="2468652"/>
            <a:ext cx="499800" cy="499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39"/>
          <p:cNvSpPr txBox="1"/>
          <p:nvPr/>
        </p:nvSpPr>
        <p:spPr>
          <a:xfrm>
            <a:off x="1265794" y="1455135"/>
            <a:ext cx="225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Customize the look of your teal app, powered by bslib</a:t>
            </a:r>
            <a:endParaRPr b="0" i="0" sz="1600" u="none" cap="none" strike="noStrike">
              <a:solidFill>
                <a:srgbClr val="1C1C1C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779" name="Google Shape;779;p39"/>
          <p:cNvSpPr txBox="1"/>
          <p:nvPr/>
        </p:nvSpPr>
        <p:spPr>
          <a:xfrm>
            <a:off x="1265794" y="2464565"/>
            <a:ext cx="2253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6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Custom and real-live theming</a:t>
            </a:r>
            <a:endParaRPr/>
          </a:p>
          <a:p>
            <a:pPr indent="-179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</a:pPr>
            <a:r>
              <a:rPr lang="en" u="sng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5"/>
              </a:rPr>
              <a:t>https://insightsengineering.github.io/teal/latest-tag/articles/teal-bs-themes.html</a:t>
            </a:r>
            <a:endParaRPr/>
          </a:p>
        </p:txBody>
      </p:sp>
      <p:grpSp>
        <p:nvGrpSpPr>
          <p:cNvPr id="780" name="Google Shape;780;p39"/>
          <p:cNvGrpSpPr/>
          <p:nvPr/>
        </p:nvGrpSpPr>
        <p:grpSpPr>
          <a:xfrm>
            <a:off x="707934" y="1562791"/>
            <a:ext cx="226629" cy="276990"/>
            <a:chOff x="2706688" y="2890838"/>
            <a:chExt cx="285751" cy="349250"/>
          </a:xfrm>
        </p:grpSpPr>
        <p:sp>
          <p:nvSpPr>
            <p:cNvPr id="781" name="Google Shape;781;p39"/>
            <p:cNvSpPr/>
            <p:nvPr/>
          </p:nvSpPr>
          <p:spPr>
            <a:xfrm>
              <a:off x="2706688" y="2890838"/>
              <a:ext cx="285750" cy="349250"/>
            </a:xfrm>
            <a:custGeom>
              <a:rect b="b" l="l" r="r" t="t"/>
              <a:pathLst>
                <a:path extrusionOk="0" h="220" w="180">
                  <a:moveTo>
                    <a:pt x="180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80" y="57"/>
                  </a:lnTo>
                  <a:lnTo>
                    <a:pt x="180" y="220"/>
                  </a:lnTo>
                  <a:close/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2901951" y="2890838"/>
              <a:ext cx="90488" cy="90488"/>
            </a:xfrm>
            <a:custGeom>
              <a:rect b="b" l="l" r="r" t="t"/>
              <a:pathLst>
                <a:path extrusionOk="0" h="57" w="57">
                  <a:moveTo>
                    <a:pt x="0" y="0"/>
                  </a:moveTo>
                  <a:lnTo>
                    <a:pt x="0" y="57"/>
                  </a:lnTo>
                  <a:lnTo>
                    <a:pt x="57" y="57"/>
                  </a:lnTo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83" name="Google Shape;783;p39"/>
            <p:cNvCxnSpPr/>
            <p:nvPr/>
          </p:nvCxnSpPr>
          <p:spPr>
            <a:xfrm>
              <a:off x="2767013" y="2997200"/>
              <a:ext cx="762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4" name="Google Shape;784;p39"/>
            <p:cNvCxnSpPr/>
            <p:nvPr/>
          </p:nvCxnSpPr>
          <p:spPr>
            <a:xfrm>
              <a:off x="2767013" y="3041650"/>
              <a:ext cx="1350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5" name="Google Shape;785;p39"/>
            <p:cNvCxnSpPr/>
            <p:nvPr/>
          </p:nvCxnSpPr>
          <p:spPr>
            <a:xfrm>
              <a:off x="2767013" y="3087688"/>
              <a:ext cx="303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6" name="Google Shape;786;p39"/>
            <p:cNvCxnSpPr/>
            <p:nvPr/>
          </p:nvCxnSpPr>
          <p:spPr>
            <a:xfrm>
              <a:off x="2767013" y="3133725"/>
              <a:ext cx="303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7" name="Google Shape;787;p39"/>
            <p:cNvCxnSpPr/>
            <p:nvPr/>
          </p:nvCxnSpPr>
          <p:spPr>
            <a:xfrm>
              <a:off x="2767013" y="3178175"/>
              <a:ext cx="303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8" name="Google Shape;788;p39"/>
            <p:cNvSpPr/>
            <p:nvPr/>
          </p:nvSpPr>
          <p:spPr>
            <a:xfrm>
              <a:off x="2843213" y="3133725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0" y="38"/>
                  </a:moveTo>
                  <a:lnTo>
                    <a:pt x="56" y="38"/>
                  </a:lnTo>
                  <a:lnTo>
                    <a:pt x="33" y="0"/>
                  </a:lnTo>
                  <a:lnTo>
                    <a:pt x="0" y="38"/>
                  </a:lnTo>
                  <a:close/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843213" y="3087688"/>
              <a:ext cx="88800" cy="106500"/>
            </a:xfrm>
            <a:prstGeom prst="rect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2865438" y="3109913"/>
              <a:ext cx="14400" cy="159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39"/>
          <p:cNvGrpSpPr/>
          <p:nvPr/>
        </p:nvGrpSpPr>
        <p:grpSpPr>
          <a:xfrm>
            <a:off x="690655" y="2581550"/>
            <a:ext cx="261532" cy="274022"/>
            <a:chOff x="2678113" y="1811338"/>
            <a:chExt cx="330300" cy="346075"/>
          </a:xfrm>
        </p:grpSpPr>
        <p:sp>
          <p:nvSpPr>
            <p:cNvPr id="792" name="Google Shape;792;p39"/>
            <p:cNvSpPr/>
            <p:nvPr/>
          </p:nvSpPr>
          <p:spPr>
            <a:xfrm>
              <a:off x="2722563" y="1841501"/>
              <a:ext cx="241300" cy="180975"/>
            </a:xfrm>
            <a:custGeom>
              <a:rect b="b" l="l" r="r" t="t"/>
              <a:pathLst>
                <a:path extrusionOk="0" h="114" w="152">
                  <a:moveTo>
                    <a:pt x="152" y="0"/>
                  </a:moveTo>
                  <a:lnTo>
                    <a:pt x="152" y="114"/>
                  </a:lnTo>
                  <a:lnTo>
                    <a:pt x="8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5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692401" y="1811338"/>
              <a:ext cx="301625" cy="239713"/>
            </a:xfrm>
            <a:custGeom>
              <a:rect b="b" l="l" r="r" t="t"/>
              <a:pathLst>
                <a:path extrusionOk="0" h="64" w="80">
                  <a:moveTo>
                    <a:pt x="0" y="6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80" y="3"/>
                    <a:pt x="80" y="6"/>
                  </a:cubicBezTo>
                  <a:cubicBezTo>
                    <a:pt x="80" y="64"/>
                    <a:pt x="80" y="64"/>
                    <a:pt x="80" y="64"/>
                  </a:cubicBezTo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678113" y="2051051"/>
              <a:ext cx="330200" cy="46038"/>
            </a:xfrm>
            <a:custGeom>
              <a:rect b="b" l="l" r="r" t="t"/>
              <a:pathLst>
                <a:path extrusionOk="0" h="12" w="88">
                  <a:moveTo>
                    <a:pt x="52" y="0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2"/>
                    <a:pt x="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6" y="12"/>
                    <a:pt x="88" y="10"/>
                    <a:pt x="88" y="8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5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5" name="Google Shape;795;p39"/>
            <p:cNvCxnSpPr/>
            <p:nvPr/>
          </p:nvCxnSpPr>
          <p:spPr>
            <a:xfrm>
              <a:off x="2678113" y="2157413"/>
              <a:ext cx="330300" cy="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6" name="Google Shape;796;p39"/>
            <p:cNvCxnSpPr/>
            <p:nvPr/>
          </p:nvCxnSpPr>
          <p:spPr>
            <a:xfrm rot="10800000">
              <a:off x="2843213" y="2097113"/>
              <a:ext cx="0" cy="60300"/>
            </a:xfrm>
            <a:prstGeom prst="straightConnector1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97" name="Google Shape;797;p39"/>
            <p:cNvSpPr/>
            <p:nvPr/>
          </p:nvSpPr>
          <p:spPr>
            <a:xfrm>
              <a:off x="2873376" y="1871663"/>
              <a:ext cx="44400" cy="44400"/>
            </a:xfrm>
            <a:prstGeom prst="ellipse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2873376" y="1946276"/>
              <a:ext cx="44400" cy="45900"/>
            </a:xfrm>
            <a:prstGeom prst="ellipse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768601" y="1908176"/>
              <a:ext cx="44400" cy="45900"/>
            </a:xfrm>
            <a:prstGeom prst="ellipse">
              <a:avLst/>
            </a:prstGeom>
            <a:noFill/>
            <a:ln cap="rnd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0" name="Google Shape;800;p39"/>
            <p:cNvCxnSpPr/>
            <p:nvPr/>
          </p:nvCxnSpPr>
          <p:spPr>
            <a:xfrm flipH="1" rot="10800000">
              <a:off x="2809876" y="1897176"/>
              <a:ext cx="63600" cy="23700"/>
            </a:xfrm>
            <a:prstGeom prst="straightConnector1">
              <a:avLst/>
            </a:prstGeom>
            <a:noFill/>
            <a:ln cap="flat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1" name="Google Shape;801;p39"/>
            <p:cNvCxnSpPr/>
            <p:nvPr/>
          </p:nvCxnSpPr>
          <p:spPr>
            <a:xfrm>
              <a:off x="2809876" y="1943101"/>
              <a:ext cx="63600" cy="22200"/>
            </a:xfrm>
            <a:prstGeom prst="straightConnector1">
              <a:avLst/>
            </a:prstGeom>
            <a:noFill/>
            <a:ln cap="flat" cmpd="sng" w="9525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802" name="Google Shape;80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1455135"/>
            <a:ext cx="4914898" cy="2609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86200" y="1455135"/>
            <a:ext cx="4914898" cy="262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Introduction to teal framework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Using teal as data scientist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Anatomy of teal and key features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Example app demo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teal-verse product map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Exercises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40"/>
          <p:cNvSpPr/>
          <p:nvPr/>
        </p:nvSpPr>
        <p:spPr>
          <a:xfrm>
            <a:off x="1" y="1448324"/>
            <a:ext cx="9144300" cy="25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809" name="Google Shape;809;p40"/>
          <p:cNvSpPr txBox="1"/>
          <p:nvPr>
            <p:ph type="title"/>
          </p:nvPr>
        </p:nvSpPr>
        <p:spPr>
          <a:xfrm>
            <a:off x="571449" y="432675"/>
            <a:ext cx="833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Key Features: </a:t>
            </a:r>
            <a:br>
              <a:rPr lang="en"/>
            </a:br>
            <a:r>
              <a:rPr lang="en"/>
              <a:t>Curated sets of teal modules for targeted purposes</a:t>
            </a:r>
            <a:endParaRPr/>
          </a:p>
        </p:txBody>
      </p:sp>
      <p:grpSp>
        <p:nvGrpSpPr>
          <p:cNvPr id="810" name="Google Shape;810;p40"/>
          <p:cNvGrpSpPr/>
          <p:nvPr/>
        </p:nvGrpSpPr>
        <p:grpSpPr>
          <a:xfrm>
            <a:off x="1265811" y="3286015"/>
            <a:ext cx="7022783" cy="1629031"/>
            <a:chOff x="571500" y="2968171"/>
            <a:chExt cx="7605353" cy="1764167"/>
          </a:xfrm>
        </p:grpSpPr>
        <p:pic>
          <p:nvPicPr>
            <p:cNvPr id="811" name="Google Shape;81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1500" y="2968171"/>
              <a:ext cx="2093039" cy="1764167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8630"/>
                </a:srgbClr>
              </a:outerShdw>
            </a:effectLst>
          </p:spPr>
        </p:pic>
        <p:pic>
          <p:nvPicPr>
            <p:cNvPr id="812" name="Google Shape;81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53397" y="2968172"/>
              <a:ext cx="2194324" cy="1739729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8630"/>
                </a:srgbClr>
              </a:outerShdw>
            </a:effectLst>
          </p:spPr>
        </p:pic>
        <p:pic>
          <p:nvPicPr>
            <p:cNvPr id="813" name="Google Shape;81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36578" y="2968171"/>
              <a:ext cx="2540275" cy="1764165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rotWithShape="0" algn="ctr" sy="102000">
                <a:srgbClr val="000000">
                  <a:alpha val="8630"/>
                </a:srgbClr>
              </a:outerShdw>
            </a:effectLst>
          </p:spPr>
        </p:pic>
      </p:grpSp>
      <p:sp>
        <p:nvSpPr>
          <p:cNvPr id="814" name="Google Shape;814;p40"/>
          <p:cNvSpPr txBox="1"/>
          <p:nvPr/>
        </p:nvSpPr>
        <p:spPr>
          <a:xfrm>
            <a:off x="1265793" y="1655905"/>
            <a:ext cx="753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Actively developed and maintained centrally by a dedicated team</a:t>
            </a:r>
            <a:endParaRPr/>
          </a:p>
        </p:txBody>
      </p:sp>
      <p:sp>
        <p:nvSpPr>
          <p:cNvPr id="815" name="Google Shape;815;p40"/>
          <p:cNvSpPr/>
          <p:nvPr/>
        </p:nvSpPr>
        <p:spPr>
          <a:xfrm>
            <a:off x="571450" y="1544537"/>
            <a:ext cx="499800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0"/>
          <p:cNvSpPr/>
          <p:nvPr/>
        </p:nvSpPr>
        <p:spPr>
          <a:xfrm>
            <a:off x="571500" y="2122953"/>
            <a:ext cx="499800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0"/>
          <p:cNvSpPr/>
          <p:nvPr/>
        </p:nvSpPr>
        <p:spPr>
          <a:xfrm>
            <a:off x="571450" y="2704893"/>
            <a:ext cx="499800" cy="49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0"/>
          <p:cNvSpPr txBox="1"/>
          <p:nvPr/>
        </p:nvSpPr>
        <p:spPr>
          <a:xfrm>
            <a:off x="1265793" y="2236082"/>
            <a:ext cx="753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Purposefully designed, e.g. for clinical trials reporting or biomarker analysis</a:t>
            </a:r>
            <a:endParaRPr/>
          </a:p>
        </p:txBody>
      </p:sp>
      <p:sp>
        <p:nvSpPr>
          <p:cNvPr id="819" name="Google Shape;819;p40"/>
          <p:cNvSpPr txBox="1"/>
          <p:nvPr/>
        </p:nvSpPr>
        <p:spPr>
          <a:xfrm>
            <a:off x="1265793" y="2816261"/>
            <a:ext cx="7535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50+  common analysis modules available for use</a:t>
            </a:r>
            <a:endParaRPr/>
          </a:p>
        </p:txBody>
      </p:sp>
      <p:cxnSp>
        <p:nvCxnSpPr>
          <p:cNvPr id="820" name="Google Shape;820;p40"/>
          <p:cNvCxnSpPr/>
          <p:nvPr/>
        </p:nvCxnSpPr>
        <p:spPr>
          <a:xfrm>
            <a:off x="1265793" y="2084493"/>
            <a:ext cx="7535400" cy="0"/>
          </a:xfrm>
          <a:prstGeom prst="straightConnector1">
            <a:avLst/>
          </a:prstGeom>
          <a:noFill/>
          <a:ln cap="flat" cmpd="sng" w="9525">
            <a:solidFill>
              <a:srgbClr val="5683F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1" name="Google Shape;821;p40"/>
          <p:cNvCxnSpPr/>
          <p:nvPr/>
        </p:nvCxnSpPr>
        <p:spPr>
          <a:xfrm>
            <a:off x="1265793" y="2664670"/>
            <a:ext cx="7535400" cy="0"/>
          </a:xfrm>
          <a:prstGeom prst="straightConnector1">
            <a:avLst/>
          </a:prstGeom>
          <a:noFill/>
          <a:ln cap="flat" cmpd="sng" w="9525">
            <a:solidFill>
              <a:srgbClr val="5683F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22" name="Google Shape;822;p40"/>
          <p:cNvGrpSpPr/>
          <p:nvPr/>
        </p:nvGrpSpPr>
        <p:grpSpPr>
          <a:xfrm>
            <a:off x="679643" y="1658883"/>
            <a:ext cx="283180" cy="270927"/>
            <a:chOff x="4127500" y="2909888"/>
            <a:chExt cx="330200" cy="315913"/>
          </a:xfrm>
        </p:grpSpPr>
        <p:sp>
          <p:nvSpPr>
            <p:cNvPr id="823" name="Google Shape;823;p40"/>
            <p:cNvSpPr/>
            <p:nvPr/>
          </p:nvSpPr>
          <p:spPr>
            <a:xfrm>
              <a:off x="4149725" y="3060701"/>
              <a:ext cx="76200" cy="74700"/>
            </a:xfrm>
            <a:prstGeom prst="ellipse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4127500" y="3135313"/>
              <a:ext cx="109538" cy="60325"/>
            </a:xfrm>
            <a:custGeom>
              <a:rect b="b" l="l" r="r" t="t"/>
              <a:pathLst>
                <a:path extrusionOk="0" h="16" w="29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0"/>
            <p:cNvSpPr/>
            <p:nvPr/>
          </p:nvSpPr>
          <p:spPr>
            <a:xfrm>
              <a:off x="4360863" y="3060701"/>
              <a:ext cx="74700" cy="74700"/>
            </a:xfrm>
            <a:prstGeom prst="ellipse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0"/>
            <p:cNvSpPr/>
            <p:nvPr/>
          </p:nvSpPr>
          <p:spPr>
            <a:xfrm>
              <a:off x="4349750" y="3135313"/>
              <a:ext cx="107950" cy="60325"/>
            </a:xfrm>
            <a:custGeom>
              <a:rect b="b" l="l" r="r" t="t"/>
              <a:pathLst>
                <a:path extrusionOk="0" h="16" w="29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4240213" y="3030538"/>
              <a:ext cx="104700" cy="109500"/>
            </a:xfrm>
            <a:prstGeom prst="ellipse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4214813" y="2986088"/>
              <a:ext cx="157163" cy="36513"/>
            </a:xfrm>
            <a:custGeom>
              <a:rect b="b" l="l" r="r" t="t"/>
              <a:pathLst>
                <a:path extrusionOk="0" h="10" w="42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4187825" y="2947988"/>
              <a:ext cx="211138" cy="49213"/>
            </a:xfrm>
            <a:custGeom>
              <a:rect b="b" l="l" r="r" t="t"/>
              <a:pathLst>
                <a:path extrusionOk="0" h="13" w="56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4157663" y="2909888"/>
              <a:ext cx="269875" cy="63500"/>
            </a:xfrm>
            <a:custGeom>
              <a:rect b="b" l="l" r="r" t="t"/>
              <a:pathLst>
                <a:path extrusionOk="0" h="17" w="72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4206875" y="3140076"/>
              <a:ext cx="173038" cy="85725"/>
            </a:xfrm>
            <a:custGeom>
              <a:rect b="b" l="l" r="r" t="t"/>
              <a:pathLst>
                <a:path extrusionOk="0" h="23" w="46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40"/>
          <p:cNvGrpSpPr/>
          <p:nvPr/>
        </p:nvGrpSpPr>
        <p:grpSpPr>
          <a:xfrm>
            <a:off x="697571" y="2248956"/>
            <a:ext cx="247928" cy="247928"/>
            <a:chOff x="5562601" y="3255963"/>
            <a:chExt cx="346075" cy="346075"/>
          </a:xfrm>
        </p:grpSpPr>
        <p:sp>
          <p:nvSpPr>
            <p:cNvPr id="833" name="Google Shape;833;p40"/>
            <p:cNvSpPr/>
            <p:nvPr/>
          </p:nvSpPr>
          <p:spPr>
            <a:xfrm>
              <a:off x="5562601" y="3481388"/>
              <a:ext cx="346075" cy="120650"/>
            </a:xfrm>
            <a:custGeom>
              <a:rect b="b" l="l" r="r" t="t"/>
              <a:pathLst>
                <a:path extrusionOk="0" h="32" w="92">
                  <a:moveTo>
                    <a:pt x="36" y="0"/>
                  </a:moveTo>
                  <a:cubicBezTo>
                    <a:pt x="18" y="3"/>
                    <a:pt x="0" y="2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2"/>
                    <a:pt x="74" y="3"/>
                    <a:pt x="56" y="0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637213" y="3308350"/>
              <a:ext cx="195263" cy="188913"/>
            </a:xfrm>
            <a:custGeom>
              <a:rect b="b" l="l" r="r" t="t"/>
              <a:pathLst>
                <a:path extrusionOk="0" h="50" w="52">
                  <a:moveTo>
                    <a:pt x="26" y="50"/>
                  </a:moveTo>
                  <a:cubicBezTo>
                    <a:pt x="32" y="50"/>
                    <a:pt x="46" y="42"/>
                    <a:pt x="46" y="30"/>
                  </a:cubicBezTo>
                  <a:cubicBezTo>
                    <a:pt x="52" y="30"/>
                    <a:pt x="52" y="18"/>
                    <a:pt x="46" y="1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28" y="8"/>
                    <a:pt x="28" y="2"/>
                    <a:pt x="26" y="0"/>
                  </a:cubicBezTo>
                  <a:cubicBezTo>
                    <a:pt x="24" y="2"/>
                    <a:pt x="24" y="8"/>
                    <a:pt x="8" y="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0" y="18"/>
                    <a:pt x="0" y="30"/>
                    <a:pt x="6" y="30"/>
                  </a:cubicBezTo>
                  <a:cubicBezTo>
                    <a:pt x="6" y="42"/>
                    <a:pt x="20" y="50"/>
                    <a:pt x="26" y="50"/>
                  </a:cubicBezTo>
                  <a:close/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630863" y="3255963"/>
              <a:ext cx="209550" cy="131763"/>
            </a:xfrm>
            <a:custGeom>
              <a:rect b="b" l="l" r="r" t="t"/>
              <a:pathLst>
                <a:path extrusionOk="0" h="35" w="56">
                  <a:moveTo>
                    <a:pt x="52" y="35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6" y="0"/>
                    <a:pt x="28" y="0"/>
                  </a:cubicBezTo>
                  <a:cubicBezTo>
                    <a:pt x="0" y="0"/>
                    <a:pt x="2" y="20"/>
                    <a:pt x="2" y="20"/>
                  </a:cubicBezTo>
                  <a:cubicBezTo>
                    <a:pt x="4" y="35"/>
                    <a:pt x="4" y="35"/>
                    <a:pt x="4" y="35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645151" y="3527425"/>
              <a:ext cx="45900" cy="44400"/>
            </a:xfrm>
            <a:prstGeom prst="ellipse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37" name="Google Shape;837;p40"/>
            <p:cNvCxnSpPr/>
            <p:nvPr/>
          </p:nvCxnSpPr>
          <p:spPr>
            <a:xfrm>
              <a:off x="5667376" y="3486150"/>
              <a:ext cx="0" cy="41400"/>
            </a:xfrm>
            <a:prstGeom prst="straightConnector1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8" name="Google Shape;838;p40"/>
            <p:cNvCxnSpPr/>
            <p:nvPr/>
          </p:nvCxnSpPr>
          <p:spPr>
            <a:xfrm>
              <a:off x="5810251" y="3486150"/>
              <a:ext cx="0" cy="25500"/>
            </a:xfrm>
            <a:prstGeom prst="straightConnector1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9" name="Google Shape;839;p40"/>
            <p:cNvSpPr/>
            <p:nvPr/>
          </p:nvSpPr>
          <p:spPr>
            <a:xfrm>
              <a:off x="5773738" y="3511550"/>
              <a:ext cx="36513" cy="60325"/>
            </a:xfrm>
            <a:custGeom>
              <a:rect b="b" l="l" r="r" t="t"/>
              <a:pathLst>
                <a:path extrusionOk="0" h="16" w="10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10" y="0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5810251" y="3511550"/>
              <a:ext cx="38100" cy="60325"/>
            </a:xfrm>
            <a:custGeom>
              <a:rect b="b" l="l" r="r" t="t"/>
              <a:pathLst>
                <a:path extrusionOk="0" h="16" w="10">
                  <a:moveTo>
                    <a:pt x="6" y="16"/>
                  </a:moveTo>
                  <a:cubicBezTo>
                    <a:pt x="8" y="16"/>
                    <a:pt x="10" y="14"/>
                    <a:pt x="10" y="12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8" y="0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41" name="Google Shape;841;p40"/>
            <p:cNvCxnSpPr/>
            <p:nvPr/>
          </p:nvCxnSpPr>
          <p:spPr>
            <a:xfrm>
              <a:off x="5727701" y="3497263"/>
              <a:ext cx="0" cy="104700"/>
            </a:xfrm>
            <a:prstGeom prst="straightConnector1">
              <a:avLst/>
            </a:pr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42" name="Google Shape;842;p40"/>
          <p:cNvGrpSpPr/>
          <p:nvPr/>
        </p:nvGrpSpPr>
        <p:grpSpPr>
          <a:xfrm>
            <a:off x="719759" y="2817471"/>
            <a:ext cx="202656" cy="274403"/>
            <a:chOff x="5607051" y="2173289"/>
            <a:chExt cx="255588" cy="346075"/>
          </a:xfrm>
        </p:grpSpPr>
        <p:sp>
          <p:nvSpPr>
            <p:cNvPr id="843" name="Google Shape;843;p40"/>
            <p:cNvSpPr/>
            <p:nvPr/>
          </p:nvSpPr>
          <p:spPr>
            <a:xfrm>
              <a:off x="5727701" y="2217739"/>
              <a:ext cx="90488" cy="180975"/>
            </a:xfrm>
            <a:custGeom>
              <a:rect b="b" l="l" r="r" t="t"/>
              <a:pathLst>
                <a:path extrusionOk="0" h="114" w="57">
                  <a:moveTo>
                    <a:pt x="57" y="114"/>
                  </a:moveTo>
                  <a:lnTo>
                    <a:pt x="29" y="85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114"/>
                  </a:lnTo>
                  <a:close/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5607051" y="2203451"/>
              <a:ext cx="255588" cy="315913"/>
            </a:xfrm>
            <a:custGeom>
              <a:rect b="b" l="l" r="r" t="t"/>
              <a:pathLst>
                <a:path extrusionOk="0" h="84" w="68">
                  <a:moveTo>
                    <a:pt x="56" y="8"/>
                  </a:moveTo>
                  <a:cubicBezTo>
                    <a:pt x="68" y="8"/>
                    <a:pt x="68" y="8"/>
                    <a:pt x="68" y="8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4" y="84"/>
                    <a:pt x="0" y="80"/>
                    <a:pt x="0" y="7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5607051" y="2173289"/>
              <a:ext cx="241300" cy="60325"/>
            </a:xfrm>
            <a:custGeom>
              <a:rect b="b" l="l" r="r" t="t"/>
              <a:pathLst>
                <a:path extrusionOk="0" h="16" w="64">
                  <a:moveTo>
                    <a:pt x="64" y="16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32" y="16"/>
                    <a:pt x="32" y="16"/>
                    <a:pt x="32" y="16"/>
                  </a:cubicBezTo>
                </a:path>
              </a:pathLst>
            </a:custGeom>
            <a:noFill/>
            <a:ln cap="rnd" cmpd="sng" w="12700">
              <a:solidFill>
                <a:srgbClr val="F8F8F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41"/>
          <p:cNvGrpSpPr/>
          <p:nvPr/>
        </p:nvGrpSpPr>
        <p:grpSpPr>
          <a:xfrm>
            <a:off x="571500" y="1963844"/>
            <a:ext cx="6107100" cy="2772000"/>
            <a:chOff x="571500" y="1963844"/>
            <a:chExt cx="6107100" cy="2772000"/>
          </a:xfrm>
        </p:grpSpPr>
        <p:sp>
          <p:nvSpPr>
            <p:cNvPr id="851" name="Google Shape;851;p41"/>
            <p:cNvSpPr/>
            <p:nvPr/>
          </p:nvSpPr>
          <p:spPr>
            <a:xfrm>
              <a:off x="571500" y="1963844"/>
              <a:ext cx="6107100" cy="2772000"/>
            </a:xfrm>
            <a:prstGeom prst="rect">
              <a:avLst/>
            </a:prstGeom>
            <a:solidFill>
              <a:srgbClr val="CEE5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1"/>
            <p:cNvSpPr txBox="1"/>
            <p:nvPr/>
          </p:nvSpPr>
          <p:spPr>
            <a:xfrm>
              <a:off x="687598" y="2167550"/>
              <a:ext cx="18000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che Sans Medium"/>
                  <a:ea typeface="Roche Sans Medium"/>
                  <a:cs typeface="Roche Sans Medium"/>
                  <a:sym typeface="Roche Sans Medium"/>
                </a:rPr>
                <a:t>t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eal framework (core)</a:t>
              </a:r>
              <a:endParaRPr b="0" i="0" sz="14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853" name="Google Shape;853;p41"/>
            <p:cNvSpPr txBox="1"/>
            <p:nvPr/>
          </p:nvSpPr>
          <p:spPr>
            <a:xfrm>
              <a:off x="1993267" y="2639944"/>
              <a:ext cx="1102800" cy="36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     teal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cxnSp>
          <p:nvCxnSpPr>
            <p:cNvPr id="854" name="Google Shape;854;p41"/>
            <p:cNvCxnSpPr/>
            <p:nvPr/>
          </p:nvCxnSpPr>
          <p:spPr>
            <a:xfrm>
              <a:off x="687193" y="2456929"/>
              <a:ext cx="3833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55" name="Google Shape;855;p41"/>
            <p:cNvGrpSpPr/>
            <p:nvPr/>
          </p:nvGrpSpPr>
          <p:grpSpPr>
            <a:xfrm>
              <a:off x="4305402" y="2166599"/>
              <a:ext cx="215466" cy="217443"/>
              <a:chOff x="6650038" y="2890838"/>
              <a:chExt cx="346075" cy="349250"/>
            </a:xfrm>
          </p:grpSpPr>
          <p:sp>
            <p:nvSpPr>
              <p:cNvPr id="856" name="Google Shape;856;p41"/>
              <p:cNvSpPr/>
              <p:nvPr/>
            </p:nvSpPr>
            <p:spPr>
              <a:xfrm>
                <a:off x="6650038" y="2890838"/>
                <a:ext cx="239713" cy="319088"/>
              </a:xfrm>
              <a:custGeom>
                <a:rect b="b" l="l" r="r" t="t"/>
                <a:pathLst>
                  <a:path extrusionOk="0" h="201" w="151">
                    <a:moveTo>
                      <a:pt x="80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51" y="48"/>
                    </a:lnTo>
                    <a:lnTo>
                      <a:pt x="151" y="119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6815138" y="2890838"/>
                <a:ext cx="74613" cy="76200"/>
              </a:xfrm>
              <a:custGeom>
                <a:rect b="b" l="l" r="r" t="t"/>
                <a:pathLst>
                  <a:path extrusionOk="0" h="48" w="47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41"/>
              <p:cNvSpPr/>
              <p:nvPr/>
            </p:nvSpPr>
            <p:spPr>
              <a:xfrm>
                <a:off x="6831013" y="3073400"/>
                <a:ext cx="165100" cy="166688"/>
              </a:xfrm>
              <a:custGeom>
                <a:rect b="b" l="l" r="r" t="t"/>
                <a:pathLst>
                  <a:path extrusionOk="0" h="105" w="104">
                    <a:moveTo>
                      <a:pt x="33" y="95"/>
                    </a:moveTo>
                    <a:lnTo>
                      <a:pt x="0" y="105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3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59" name="Google Shape;859;p41"/>
              <p:cNvCxnSpPr/>
              <p:nvPr/>
            </p:nvCxnSpPr>
            <p:spPr>
              <a:xfrm>
                <a:off x="6927850" y="3103563"/>
                <a:ext cx="38100" cy="3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0" name="Google Shape;860;p41"/>
              <p:cNvCxnSpPr/>
              <p:nvPr/>
            </p:nvCxnSpPr>
            <p:spPr>
              <a:xfrm>
                <a:off x="6845300" y="3186113"/>
                <a:ext cx="38100" cy="381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1" name="Google Shape;861;p41"/>
              <p:cNvSpPr/>
              <p:nvPr/>
            </p:nvSpPr>
            <p:spPr>
              <a:xfrm>
                <a:off x="6740525" y="2997200"/>
                <a:ext cx="44400" cy="44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41"/>
              <p:cNvSpPr/>
              <p:nvPr/>
            </p:nvSpPr>
            <p:spPr>
              <a:xfrm>
                <a:off x="6694488" y="3073400"/>
                <a:ext cx="45900" cy="44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41"/>
              <p:cNvSpPr/>
              <p:nvPr/>
            </p:nvSpPr>
            <p:spPr>
              <a:xfrm>
                <a:off x="6784975" y="3073400"/>
                <a:ext cx="45900" cy="44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64" name="Google Shape;864;p41"/>
            <p:cNvCxnSpPr>
              <a:stCxn id="865" idx="3"/>
            </p:cNvCxnSpPr>
            <p:nvPr/>
          </p:nvCxnSpPr>
          <p:spPr>
            <a:xfrm flipH="1" rot="10800000">
              <a:off x="4361599" y="3540188"/>
              <a:ext cx="399900" cy="383400"/>
            </a:xfrm>
            <a:prstGeom prst="bentConnector3">
              <a:avLst>
                <a:gd fmla="val 50000" name="adj1"/>
              </a:avLst>
            </a:prstGeom>
            <a:noFill/>
            <a:ln cap="flat" cmpd="sng" w="12700">
              <a:solidFill>
                <a:srgbClr val="EC4506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866" name="Google Shape;866;p41"/>
            <p:cNvCxnSpPr>
              <a:endCxn id="853" idx="3"/>
            </p:cNvCxnSpPr>
            <p:nvPr/>
          </p:nvCxnSpPr>
          <p:spPr>
            <a:xfrm rot="10800000">
              <a:off x="3096067" y="2824594"/>
              <a:ext cx="1665300" cy="0"/>
            </a:xfrm>
            <a:prstGeom prst="straightConnector1">
              <a:avLst/>
            </a:prstGeom>
            <a:noFill/>
            <a:ln cap="flat" cmpd="sng" w="12700">
              <a:solidFill>
                <a:srgbClr val="EC4506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867" name="Google Shape;867;p41"/>
            <p:cNvCxnSpPr>
              <a:stCxn id="853" idx="2"/>
              <a:endCxn id="865" idx="0"/>
            </p:cNvCxnSpPr>
            <p:nvPr/>
          </p:nvCxnSpPr>
          <p:spPr>
            <a:xfrm>
              <a:off x="2544667" y="3009244"/>
              <a:ext cx="0" cy="205500"/>
            </a:xfrm>
            <a:prstGeom prst="straightConnector1">
              <a:avLst/>
            </a:prstGeom>
            <a:noFill/>
            <a:ln cap="flat" cmpd="sng" w="12700">
              <a:solidFill>
                <a:srgbClr val="EC4506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grpSp>
          <p:nvGrpSpPr>
            <p:cNvPr id="868" name="Google Shape;868;p41"/>
            <p:cNvGrpSpPr/>
            <p:nvPr/>
          </p:nvGrpSpPr>
          <p:grpSpPr>
            <a:xfrm>
              <a:off x="727699" y="3214688"/>
              <a:ext cx="3633900" cy="1417800"/>
              <a:chOff x="727699" y="3214688"/>
              <a:chExt cx="3633900" cy="1417800"/>
            </a:xfrm>
          </p:grpSpPr>
          <p:sp>
            <p:nvSpPr>
              <p:cNvPr id="865" name="Google Shape;865;p41"/>
              <p:cNvSpPr/>
              <p:nvPr/>
            </p:nvSpPr>
            <p:spPr>
              <a:xfrm>
                <a:off x="727699" y="3214688"/>
                <a:ext cx="3633900" cy="14178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9" name="Google Shape;869;p41"/>
              <p:cNvGrpSpPr/>
              <p:nvPr/>
            </p:nvGrpSpPr>
            <p:grpSpPr>
              <a:xfrm>
                <a:off x="2003162" y="3414394"/>
                <a:ext cx="2227747" cy="252000"/>
                <a:chOff x="1978050" y="3263129"/>
                <a:chExt cx="2268350" cy="252000"/>
              </a:xfrm>
            </p:grpSpPr>
            <p:sp>
              <p:nvSpPr>
                <p:cNvPr id="870" name="Google Shape;870;p41"/>
                <p:cNvSpPr txBox="1"/>
                <p:nvPr/>
              </p:nvSpPr>
              <p:spPr>
                <a:xfrm>
                  <a:off x="197805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teal.reporter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  <p:sp>
              <p:nvSpPr>
                <p:cNvPr id="871" name="Google Shape;871;p41"/>
                <p:cNvSpPr txBox="1"/>
                <p:nvPr/>
              </p:nvSpPr>
              <p:spPr>
                <a:xfrm>
                  <a:off x="314360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teal.widgets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</p:grpSp>
          <p:grpSp>
            <p:nvGrpSpPr>
              <p:cNvPr id="872" name="Google Shape;872;p41"/>
              <p:cNvGrpSpPr/>
              <p:nvPr/>
            </p:nvGrpSpPr>
            <p:grpSpPr>
              <a:xfrm>
                <a:off x="858469" y="3801618"/>
                <a:ext cx="3372434" cy="639225"/>
                <a:chOff x="775793" y="3801618"/>
                <a:chExt cx="3433901" cy="639225"/>
              </a:xfrm>
            </p:grpSpPr>
            <p:sp>
              <p:nvSpPr>
                <p:cNvPr id="873" name="Google Shape;873;p41"/>
                <p:cNvSpPr txBox="1"/>
                <p:nvPr/>
              </p:nvSpPr>
              <p:spPr>
                <a:xfrm>
                  <a:off x="194134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</a:t>
                  </a:r>
                  <a:r>
                    <a:rPr lang="en" sz="1200"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.data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  <p:sp>
              <p:nvSpPr>
                <p:cNvPr id="874" name="Google Shape;874;p41"/>
                <p:cNvSpPr txBox="1"/>
                <p:nvPr/>
              </p:nvSpPr>
              <p:spPr>
                <a:xfrm>
                  <a:off x="775793" y="3801618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teal.logger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  <p:sp>
              <p:nvSpPr>
                <p:cNvPr id="875" name="Google Shape;875;p41"/>
                <p:cNvSpPr txBox="1"/>
                <p:nvPr/>
              </p:nvSpPr>
              <p:spPr>
                <a:xfrm>
                  <a:off x="310689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teal.</a:t>
                  </a:r>
                  <a:r>
                    <a:rPr lang="en" sz="1200"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transform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  <p:sp>
              <p:nvSpPr>
                <p:cNvPr id="876" name="Google Shape;876;p41"/>
                <p:cNvSpPr txBox="1"/>
                <p:nvPr/>
              </p:nvSpPr>
              <p:spPr>
                <a:xfrm>
                  <a:off x="1941305" y="4188843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" sz="1200" u="none" cap="none" strike="noStrike">
                      <a:solidFill>
                        <a:srgbClr val="000000"/>
                      </a:solidFill>
                      <a:latin typeface="Roche Sans Light"/>
                      <a:ea typeface="Roche Sans Light"/>
                      <a:cs typeface="Roche Sans Light"/>
                      <a:sym typeface="Roche Sans Light"/>
                    </a:rPr>
                    <a:t>teal.code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endParaRPr>
                </a:p>
              </p:txBody>
            </p:sp>
          </p:grpSp>
          <p:sp>
            <p:nvSpPr>
              <p:cNvPr id="877" name="Google Shape;877;p41"/>
              <p:cNvSpPr txBox="1"/>
              <p:nvPr/>
            </p:nvSpPr>
            <p:spPr>
              <a:xfrm>
                <a:off x="858526" y="3414394"/>
                <a:ext cx="1083000" cy="252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Roche Sans Light"/>
                    <a:ea typeface="Roche Sans Light"/>
                    <a:cs typeface="Roche Sans Light"/>
                    <a:sym typeface="Roche Sans Light"/>
                  </a:rPr>
                  <a:t>teal.</a:t>
                </a:r>
                <a:r>
                  <a:rPr lang="en" sz="1200">
                    <a:latin typeface="Roche Sans Light"/>
                    <a:ea typeface="Roche Sans Light"/>
                    <a:cs typeface="Roche Sans Light"/>
                    <a:sym typeface="Roche Sans Light"/>
                  </a:rPr>
                  <a:t>slice</a:t>
                </a:r>
                <a:endParaRPr b="0" i="0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endParaRPr>
              </a:p>
            </p:txBody>
          </p:sp>
        </p:grpSp>
      </p:grpSp>
      <p:grpSp>
        <p:nvGrpSpPr>
          <p:cNvPr id="878" name="Google Shape;878;p41"/>
          <p:cNvGrpSpPr/>
          <p:nvPr/>
        </p:nvGrpSpPr>
        <p:grpSpPr>
          <a:xfrm>
            <a:off x="7002081" y="2067055"/>
            <a:ext cx="1800000" cy="2565600"/>
            <a:chOff x="7002081" y="2067055"/>
            <a:chExt cx="1800000" cy="2565600"/>
          </a:xfrm>
        </p:grpSpPr>
        <p:sp>
          <p:nvSpPr>
            <p:cNvPr id="879" name="Google Shape;879;p41"/>
            <p:cNvSpPr/>
            <p:nvPr/>
          </p:nvSpPr>
          <p:spPr>
            <a:xfrm>
              <a:off x="7002081" y="2067055"/>
              <a:ext cx="1800000" cy="256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1"/>
            <p:cNvSpPr txBox="1"/>
            <p:nvPr/>
          </p:nvSpPr>
          <p:spPr>
            <a:xfrm>
              <a:off x="7096006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tern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881" name="Google Shape;881;p41"/>
            <p:cNvSpPr txBox="1"/>
            <p:nvPr/>
          </p:nvSpPr>
          <p:spPr>
            <a:xfrm>
              <a:off x="7096006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osprey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882" name="Google Shape;882;p41"/>
            <p:cNvSpPr txBox="1"/>
            <p:nvPr/>
          </p:nvSpPr>
          <p:spPr>
            <a:xfrm>
              <a:off x="7096006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goshawk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883" name="Google Shape;883;p41"/>
            <p:cNvSpPr txBox="1"/>
            <p:nvPr/>
          </p:nvSpPr>
          <p:spPr>
            <a:xfrm>
              <a:off x="7096006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hermes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884" name="Google Shape;884;p41"/>
            <p:cNvSpPr txBox="1"/>
            <p:nvPr/>
          </p:nvSpPr>
          <p:spPr>
            <a:xfrm>
              <a:off x="7118193" y="2167554"/>
              <a:ext cx="1135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Calculations</a:t>
              </a:r>
              <a:endParaRPr b="0" i="0" sz="14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cxnSp>
          <p:nvCxnSpPr>
            <p:cNvPr id="885" name="Google Shape;885;p41"/>
            <p:cNvCxnSpPr/>
            <p:nvPr/>
          </p:nvCxnSpPr>
          <p:spPr>
            <a:xfrm>
              <a:off x="7106894" y="2456929"/>
              <a:ext cx="15903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886" name="Google Shape;886;p41"/>
            <p:cNvGrpSpPr/>
            <p:nvPr/>
          </p:nvGrpSpPr>
          <p:grpSpPr>
            <a:xfrm>
              <a:off x="8467779" y="2160550"/>
              <a:ext cx="229263" cy="229263"/>
              <a:chOff x="6997700" y="2887663"/>
              <a:chExt cx="360363" cy="360363"/>
            </a:xfrm>
          </p:grpSpPr>
          <p:sp>
            <p:nvSpPr>
              <p:cNvPr id="887" name="Google Shape;887;p41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rect b="b" l="l" r="r" t="t"/>
                <a:pathLst>
                  <a:path extrusionOk="0" h="20" w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41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rect b="b" l="l" r="r" t="t"/>
                <a:pathLst>
                  <a:path extrusionOk="0" h="20" w="20">
                    <a:moveTo>
                      <a:pt x="2" y="20"/>
                    </a:moveTo>
                    <a:cubicBezTo>
                      <a:pt x="1" y="20"/>
                      <a:pt x="1" y="20"/>
                      <a:pt x="1" y="19"/>
                    </a:cubicBezTo>
                    <a:cubicBezTo>
                      <a:pt x="0" y="19"/>
                      <a:pt x="0" y="17"/>
                      <a:pt x="1" y="1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1"/>
                      <a:pt x="20" y="3"/>
                      <a:pt x="19" y="3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41"/>
              <p:cNvSpPr/>
              <p:nvPr/>
            </p:nvSpPr>
            <p:spPr>
              <a:xfrm>
                <a:off x="7072313" y="2940050"/>
                <a:ext cx="15875" cy="90488"/>
              </a:xfrm>
              <a:custGeom>
                <a:rect b="b" l="l" r="r" t="t"/>
                <a:pathLst>
                  <a:path extrusionOk="0" h="24" w="4">
                    <a:moveTo>
                      <a:pt x="2" y="24"/>
                    </a:move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3" y="24"/>
                      <a:pt x="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41"/>
              <p:cNvSpPr/>
              <p:nvPr/>
            </p:nvSpPr>
            <p:spPr>
              <a:xfrm>
                <a:off x="7035800" y="2978150"/>
                <a:ext cx="88900" cy="15875"/>
              </a:xfrm>
              <a:custGeom>
                <a:rect b="b" l="l" r="r" t="t"/>
                <a:pathLst>
                  <a:path extrusionOk="0" h="4" w="2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41"/>
              <p:cNvSpPr/>
              <p:nvPr/>
            </p:nvSpPr>
            <p:spPr>
              <a:xfrm>
                <a:off x="7215188" y="2978150"/>
                <a:ext cx="90488" cy="15875"/>
              </a:xfrm>
              <a:custGeom>
                <a:rect b="b" l="l" r="r" t="t"/>
                <a:pathLst>
                  <a:path extrusionOk="0" h="4" w="2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41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rect b="b" l="l" r="r" t="t"/>
                <a:pathLst>
                  <a:path extrusionOk="0" h="4" w="2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41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rect b="b" l="l" r="r" t="t"/>
                <a:pathLst>
                  <a:path extrusionOk="0" h="4" w="2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41"/>
              <p:cNvSpPr/>
              <p:nvPr/>
            </p:nvSpPr>
            <p:spPr>
              <a:xfrm>
                <a:off x="7215188" y="3128963"/>
                <a:ext cx="90488" cy="14288"/>
              </a:xfrm>
              <a:custGeom>
                <a:rect b="b" l="l" r="r" t="t"/>
                <a:pathLst>
                  <a:path extrusionOk="0" h="4" w="24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41"/>
              <p:cNvSpPr/>
              <p:nvPr/>
            </p:nvSpPr>
            <p:spPr>
              <a:xfrm>
                <a:off x="7162800" y="2887663"/>
                <a:ext cx="15875" cy="360363"/>
              </a:xfrm>
              <a:custGeom>
                <a:rect b="b" l="l" r="r" t="t"/>
                <a:pathLst>
                  <a:path extrusionOk="0" h="96" w="4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41"/>
              <p:cNvSpPr/>
              <p:nvPr/>
            </p:nvSpPr>
            <p:spPr>
              <a:xfrm>
                <a:off x="6997700" y="3052763"/>
                <a:ext cx="360363" cy="15875"/>
              </a:xfrm>
              <a:custGeom>
                <a:rect b="b" l="l" r="r" t="t"/>
                <a:pathLst>
                  <a:path extrusionOk="0" h="4" w="96">
                    <a:moveTo>
                      <a:pt x="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3"/>
                      <a:pt x="95" y="4"/>
                      <a:pt x="9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41"/>
              <p:cNvSpPr/>
              <p:nvPr/>
            </p:nvSpPr>
            <p:spPr>
              <a:xfrm>
                <a:off x="6997700" y="2887663"/>
                <a:ext cx="360363" cy="360363"/>
              </a:xfrm>
              <a:custGeom>
                <a:rect b="b" l="l" r="r" t="t"/>
                <a:pathLst>
                  <a:path extrusionOk="0" h="96" w="96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0" y="0"/>
                      <a:pt x="96" y="6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8"/>
                      <a:pt x="88" y="4"/>
                      <a:pt x="82" y="4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descr="A group of people working on a project&#10;&#10;Description automatically generated with low confidence" id="898" name="Google Shape;898;p41"/>
          <p:cNvPicPr preferRelativeResize="0"/>
          <p:nvPr/>
        </p:nvPicPr>
        <p:blipFill rotWithShape="1">
          <a:blip r:embed="rId3">
            <a:alphaModFix/>
          </a:blip>
          <a:srcRect b="3675" l="547" r="1681" t="7554"/>
          <a:stretch/>
        </p:blipFill>
        <p:spPr>
          <a:xfrm>
            <a:off x="0" y="1"/>
            <a:ext cx="4572001" cy="184182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1"/>
          <p:cNvSpPr/>
          <p:nvPr/>
        </p:nvSpPr>
        <p:spPr>
          <a:xfrm>
            <a:off x="0" y="0"/>
            <a:ext cx="4572000" cy="1851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1"/>
          <p:cNvSpPr/>
          <p:nvPr/>
        </p:nvSpPr>
        <p:spPr>
          <a:xfrm>
            <a:off x="4572000" y="0"/>
            <a:ext cx="4572000" cy="185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1" name="Google Shape;90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290" y="128552"/>
            <a:ext cx="3279938" cy="159054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41"/>
          <p:cNvSpPr txBox="1"/>
          <p:nvPr>
            <p:ph type="title"/>
          </p:nvPr>
        </p:nvSpPr>
        <p:spPr>
          <a:xfrm>
            <a:off x="571450" y="432675"/>
            <a:ext cx="394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>
                <a:solidFill>
                  <a:srgbClr val="FFFFFF"/>
                </a:solidFill>
              </a:rPr>
              <a:t>{teal} Universe Products Map</a:t>
            </a:r>
            <a:endParaRPr/>
          </a:p>
        </p:txBody>
      </p:sp>
      <p:pic>
        <p:nvPicPr>
          <p:cNvPr id="903" name="Google Shape;90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41"/>
          <p:cNvCxnSpPr/>
          <p:nvPr/>
        </p:nvCxnSpPr>
        <p:spPr>
          <a:xfrm>
            <a:off x="0" y="1851711"/>
            <a:ext cx="9144000" cy="0"/>
          </a:xfrm>
          <a:prstGeom prst="straightConnector1">
            <a:avLst/>
          </a:prstGeom>
          <a:noFill/>
          <a:ln cap="flat" cmpd="sng" w="15875">
            <a:solidFill>
              <a:srgbClr val="EC450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05" name="Google Shape;905;p41"/>
          <p:cNvGrpSpPr/>
          <p:nvPr/>
        </p:nvGrpSpPr>
        <p:grpSpPr>
          <a:xfrm>
            <a:off x="4761404" y="2067055"/>
            <a:ext cx="1800000" cy="2565600"/>
            <a:chOff x="4761404" y="2067055"/>
            <a:chExt cx="1800000" cy="2565600"/>
          </a:xfrm>
        </p:grpSpPr>
        <p:sp>
          <p:nvSpPr>
            <p:cNvPr id="906" name="Google Shape;906;p41"/>
            <p:cNvSpPr/>
            <p:nvPr/>
          </p:nvSpPr>
          <p:spPr>
            <a:xfrm>
              <a:off x="4761404" y="2067055"/>
              <a:ext cx="1800000" cy="256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1"/>
            <p:cNvSpPr txBox="1"/>
            <p:nvPr/>
          </p:nvSpPr>
          <p:spPr>
            <a:xfrm>
              <a:off x="4855329" y="263994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teal.modules.general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908" name="Google Shape;908;p41"/>
            <p:cNvSpPr txBox="1"/>
            <p:nvPr/>
          </p:nvSpPr>
          <p:spPr>
            <a:xfrm>
              <a:off x="4877516" y="2167554"/>
              <a:ext cx="1591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t</a:t>
              </a:r>
              <a:r>
                <a:rPr b="0" i="0" lang="en" sz="1400" u="none" cap="none" strike="noStrike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eal modules</a:t>
              </a:r>
              <a:endParaRPr b="0" i="0" sz="14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909" name="Google Shape;909;p41"/>
            <p:cNvSpPr txBox="1"/>
            <p:nvPr/>
          </p:nvSpPr>
          <p:spPr>
            <a:xfrm>
              <a:off x="4855329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teal.modules.clinical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910" name="Google Shape;910;p41"/>
            <p:cNvSpPr txBox="1"/>
            <p:nvPr/>
          </p:nvSpPr>
          <p:spPr>
            <a:xfrm>
              <a:off x="4855329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teal.osprey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911" name="Google Shape;911;p41"/>
            <p:cNvSpPr txBox="1"/>
            <p:nvPr/>
          </p:nvSpPr>
          <p:spPr>
            <a:xfrm>
              <a:off x="4855329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teal.goshawk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912" name="Google Shape;912;p41"/>
            <p:cNvSpPr txBox="1"/>
            <p:nvPr/>
          </p:nvSpPr>
          <p:spPr>
            <a:xfrm>
              <a:off x="4855329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teal.modules.hermes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cxnSp>
          <p:nvCxnSpPr>
            <p:cNvPr id="913" name="Google Shape;913;p41"/>
            <p:cNvCxnSpPr/>
            <p:nvPr/>
          </p:nvCxnSpPr>
          <p:spPr>
            <a:xfrm>
              <a:off x="4866217" y="2456929"/>
              <a:ext cx="15903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14" name="Google Shape;914;p41"/>
            <p:cNvGrpSpPr/>
            <p:nvPr/>
          </p:nvGrpSpPr>
          <p:grpSpPr>
            <a:xfrm>
              <a:off x="6235730" y="2164424"/>
              <a:ext cx="220438" cy="221455"/>
              <a:chOff x="8440759" y="2527319"/>
              <a:chExt cx="344489" cy="346077"/>
            </a:xfrm>
          </p:grpSpPr>
          <p:sp>
            <p:nvSpPr>
              <p:cNvPr id="915" name="Google Shape;915;p41"/>
              <p:cNvSpPr/>
              <p:nvPr/>
            </p:nvSpPr>
            <p:spPr>
              <a:xfrm>
                <a:off x="8440759" y="2527319"/>
                <a:ext cx="344489" cy="346077"/>
              </a:xfrm>
              <a:custGeom>
                <a:rect b="b" l="l" r="r" t="t"/>
                <a:pathLst>
                  <a:path extrusionOk="0" h="92" w="92">
                    <a:moveTo>
                      <a:pt x="90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4"/>
                      <a:pt x="88" y="0"/>
                      <a:pt x="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8"/>
                      <a:pt x="4" y="92"/>
                      <a:pt x="10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5"/>
                      <a:pt x="85" y="88"/>
                      <a:pt x="82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7" y="88"/>
                      <a:pt x="4" y="85"/>
                      <a:pt x="4" y="8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5" y="4"/>
                      <a:pt x="88" y="7"/>
                      <a:pt x="88" y="10"/>
                    </a:cubicBezTo>
                    <a:lnTo>
                      <a:pt x="9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41"/>
              <p:cNvSpPr/>
              <p:nvPr/>
            </p:nvSpPr>
            <p:spPr>
              <a:xfrm>
                <a:off x="8485210" y="2571769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41"/>
              <p:cNvSpPr/>
              <p:nvPr/>
            </p:nvSpPr>
            <p:spPr>
              <a:xfrm>
                <a:off x="8575697" y="2571769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41"/>
              <p:cNvSpPr/>
              <p:nvPr/>
            </p:nvSpPr>
            <p:spPr>
              <a:xfrm>
                <a:off x="8666186" y="2571766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41"/>
              <p:cNvSpPr/>
              <p:nvPr/>
            </p:nvSpPr>
            <p:spPr>
              <a:xfrm>
                <a:off x="8485210" y="2662255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41"/>
              <p:cNvSpPr/>
              <p:nvPr/>
            </p:nvSpPr>
            <p:spPr>
              <a:xfrm>
                <a:off x="8575697" y="2662255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41"/>
              <p:cNvSpPr/>
              <p:nvPr/>
            </p:nvSpPr>
            <p:spPr>
              <a:xfrm>
                <a:off x="8666201" y="2662255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41"/>
              <p:cNvSpPr/>
              <p:nvPr/>
            </p:nvSpPr>
            <p:spPr>
              <a:xfrm>
                <a:off x="8485188" y="2752725"/>
                <a:ext cx="74614" cy="74614"/>
              </a:xfrm>
              <a:custGeom>
                <a:rect b="b" l="l" r="r" t="t"/>
                <a:pathLst>
                  <a:path extrusionOk="0" h="20" w="2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3" name="Google Shape;923;p41"/>
          <p:cNvGrpSpPr/>
          <p:nvPr/>
        </p:nvGrpSpPr>
        <p:grpSpPr>
          <a:xfrm>
            <a:off x="6467562" y="3153169"/>
            <a:ext cx="628444" cy="1161674"/>
            <a:chOff x="6861043" y="2838641"/>
            <a:chExt cx="288900" cy="1487038"/>
          </a:xfrm>
        </p:grpSpPr>
        <p:cxnSp>
          <p:nvCxnSpPr>
            <p:cNvPr id="924" name="Google Shape;924;p41"/>
            <p:cNvCxnSpPr>
              <a:stCxn id="880" idx="1"/>
              <a:endCxn id="909" idx="3"/>
            </p:cNvCxnSpPr>
            <p:nvPr/>
          </p:nvCxnSpPr>
          <p:spPr>
            <a:xfrm rot="10800000">
              <a:off x="6861043" y="2838641"/>
              <a:ext cx="288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925" name="Google Shape;925;p41"/>
            <p:cNvCxnSpPr>
              <a:stCxn id="881" idx="1"/>
              <a:endCxn id="910" idx="3"/>
            </p:cNvCxnSpPr>
            <p:nvPr/>
          </p:nvCxnSpPr>
          <p:spPr>
            <a:xfrm rot="10800000">
              <a:off x="6861043" y="3334321"/>
              <a:ext cx="288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926" name="Google Shape;926;p41"/>
            <p:cNvCxnSpPr>
              <a:stCxn id="882" idx="1"/>
              <a:endCxn id="911" idx="3"/>
            </p:cNvCxnSpPr>
            <p:nvPr/>
          </p:nvCxnSpPr>
          <p:spPr>
            <a:xfrm rot="10800000">
              <a:off x="6861043" y="3830001"/>
              <a:ext cx="288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927" name="Google Shape;927;p41"/>
            <p:cNvCxnSpPr>
              <a:stCxn id="883" idx="1"/>
              <a:endCxn id="912" idx="3"/>
            </p:cNvCxnSpPr>
            <p:nvPr/>
          </p:nvCxnSpPr>
          <p:spPr>
            <a:xfrm rot="10800000">
              <a:off x="6861043" y="4325679"/>
              <a:ext cx="288900" cy="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triangle"/>
            </a:ln>
          </p:spPr>
        </p:cxnSp>
      </p:grpSp>
      <p:sp>
        <p:nvSpPr>
          <p:cNvPr id="928" name="Google Shape;928;p41"/>
          <p:cNvSpPr/>
          <p:nvPr/>
        </p:nvSpPr>
        <p:spPr>
          <a:xfrm>
            <a:off x="4755243" y="145045"/>
            <a:ext cx="3298800" cy="1594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41"/>
          <p:cNvSpPr/>
          <p:nvPr/>
        </p:nvSpPr>
        <p:spPr>
          <a:xfrm>
            <a:off x="4765311" y="446848"/>
            <a:ext cx="2474700" cy="12927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41"/>
          <p:cNvSpPr/>
          <p:nvPr/>
        </p:nvSpPr>
        <p:spPr>
          <a:xfrm>
            <a:off x="5431631" y="518381"/>
            <a:ext cx="1725600" cy="10722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1" name="Google Shape;93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8325" y="2648400"/>
            <a:ext cx="278372" cy="32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tablet&#10;&#10;Description automatically generated with medium confidence" id="936" name="Google Shape;936;p42"/>
          <p:cNvPicPr preferRelativeResize="0"/>
          <p:nvPr/>
        </p:nvPicPr>
        <p:blipFill rotWithShape="1">
          <a:blip r:embed="rId3">
            <a:alphaModFix/>
          </a:blip>
          <a:srcRect b="14465" l="0" r="0" t="57478"/>
          <a:stretch/>
        </p:blipFill>
        <p:spPr>
          <a:xfrm>
            <a:off x="0" y="0"/>
            <a:ext cx="9144000" cy="144303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42"/>
          <p:cNvSpPr/>
          <p:nvPr/>
        </p:nvSpPr>
        <p:spPr>
          <a:xfrm>
            <a:off x="0" y="1"/>
            <a:ext cx="9144000" cy="1443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9222" y="263368"/>
            <a:ext cx="597460" cy="323116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42"/>
          <p:cNvSpPr/>
          <p:nvPr/>
        </p:nvSpPr>
        <p:spPr>
          <a:xfrm>
            <a:off x="571500" y="1030515"/>
            <a:ext cx="4000500" cy="4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eal Framework R Packages</a:t>
            </a:r>
            <a:endParaRPr b="0" i="0" sz="1400" u="none" cap="none" strike="noStrike">
              <a:solidFill>
                <a:srgbClr val="FFFFFF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940" name="Google Shape;940;p42"/>
          <p:cNvSpPr/>
          <p:nvPr/>
        </p:nvSpPr>
        <p:spPr>
          <a:xfrm>
            <a:off x="4800600" y="1030514"/>
            <a:ext cx="4000500" cy="4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108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</a:t>
            </a:r>
            <a:r>
              <a:rPr b="0" i="0" lang="en" sz="14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eal Modules R Packages</a:t>
            </a:r>
            <a:endParaRPr/>
          </a:p>
        </p:txBody>
      </p:sp>
      <p:sp>
        <p:nvSpPr>
          <p:cNvPr id="941" name="Google Shape;941;p42"/>
          <p:cNvSpPr txBox="1"/>
          <p:nvPr/>
        </p:nvSpPr>
        <p:spPr>
          <a:xfrm>
            <a:off x="5048250" y="1593592"/>
            <a:ext cx="37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che Sans Condensed Light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5"/>
              </a:rPr>
              <a:t>teal.modules.general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general analysis modules for exploring any data types</a:t>
            </a:r>
            <a:endParaRPr/>
          </a:p>
        </p:txBody>
      </p:sp>
      <p:grpSp>
        <p:nvGrpSpPr>
          <p:cNvPr id="942" name="Google Shape;942;p42"/>
          <p:cNvGrpSpPr/>
          <p:nvPr/>
        </p:nvGrpSpPr>
        <p:grpSpPr>
          <a:xfrm>
            <a:off x="571500" y="1593592"/>
            <a:ext cx="4000350" cy="369300"/>
            <a:chOff x="571500" y="1593592"/>
            <a:chExt cx="4000350" cy="369300"/>
          </a:xfrm>
        </p:grpSpPr>
        <p:sp>
          <p:nvSpPr>
            <p:cNvPr id="943" name="Google Shape;943;p42"/>
            <p:cNvSpPr txBox="1"/>
            <p:nvPr/>
          </p:nvSpPr>
          <p:spPr>
            <a:xfrm>
              <a:off x="819150" y="1593592"/>
              <a:ext cx="375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6"/>
                </a:rPr>
                <a:t>teal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shiny-based interactive exploration framework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for analyzing data</a:t>
              </a:r>
              <a:endParaRPr b="0" i="0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grpSp>
          <p:nvGrpSpPr>
            <p:cNvPr id="944" name="Google Shape;944;p42"/>
            <p:cNvGrpSpPr/>
            <p:nvPr/>
          </p:nvGrpSpPr>
          <p:grpSpPr>
            <a:xfrm>
              <a:off x="571500" y="1629877"/>
              <a:ext cx="144000" cy="144000"/>
              <a:chOff x="4855140" y="2480702"/>
              <a:chExt cx="144000" cy="144000"/>
            </a:xfrm>
          </p:grpSpPr>
          <p:sp>
            <p:nvSpPr>
              <p:cNvPr id="945" name="Google Shape;945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7" name="Google Shape;947;p42"/>
          <p:cNvGrpSpPr/>
          <p:nvPr/>
        </p:nvGrpSpPr>
        <p:grpSpPr>
          <a:xfrm>
            <a:off x="4800600" y="1593592"/>
            <a:ext cx="144000" cy="144000"/>
            <a:chOff x="4855140" y="2480702"/>
            <a:chExt cx="144000" cy="144000"/>
          </a:xfrm>
        </p:grpSpPr>
        <p:sp>
          <p:nvSpPr>
            <p:cNvPr id="948" name="Google Shape;948;p42"/>
            <p:cNvSpPr/>
            <p:nvPr/>
          </p:nvSpPr>
          <p:spPr>
            <a:xfrm>
              <a:off x="4855140" y="2480702"/>
              <a:ext cx="144000" cy="14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911545" y="2505803"/>
              <a:ext cx="56406" cy="93798"/>
            </a:xfrm>
            <a:custGeom>
              <a:rect b="b" l="l" r="r" t="t"/>
              <a:pathLst>
                <a:path extrusionOk="0" h="142" w="85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0" name="Google Shape;950;p42"/>
          <p:cNvGrpSpPr/>
          <p:nvPr/>
        </p:nvGrpSpPr>
        <p:grpSpPr>
          <a:xfrm>
            <a:off x="4800600" y="2093871"/>
            <a:ext cx="144000" cy="144000"/>
            <a:chOff x="4855140" y="2480702"/>
            <a:chExt cx="144000" cy="144000"/>
          </a:xfrm>
        </p:grpSpPr>
        <p:sp>
          <p:nvSpPr>
            <p:cNvPr id="951" name="Google Shape;951;p42"/>
            <p:cNvSpPr/>
            <p:nvPr/>
          </p:nvSpPr>
          <p:spPr>
            <a:xfrm>
              <a:off x="4855140" y="2480702"/>
              <a:ext cx="144000" cy="14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911545" y="2505803"/>
              <a:ext cx="56406" cy="93798"/>
            </a:xfrm>
            <a:custGeom>
              <a:rect b="b" l="l" r="r" t="t"/>
              <a:pathLst>
                <a:path extrusionOk="0" h="142" w="85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2"/>
          <p:cNvGrpSpPr/>
          <p:nvPr/>
        </p:nvGrpSpPr>
        <p:grpSpPr>
          <a:xfrm>
            <a:off x="4800600" y="2594150"/>
            <a:ext cx="144000" cy="144000"/>
            <a:chOff x="4855140" y="2480702"/>
            <a:chExt cx="144000" cy="144000"/>
          </a:xfrm>
        </p:grpSpPr>
        <p:sp>
          <p:nvSpPr>
            <p:cNvPr id="954" name="Google Shape;954;p42"/>
            <p:cNvSpPr/>
            <p:nvPr/>
          </p:nvSpPr>
          <p:spPr>
            <a:xfrm>
              <a:off x="4855140" y="2480702"/>
              <a:ext cx="144000" cy="14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911545" y="2505803"/>
              <a:ext cx="56406" cy="93798"/>
            </a:xfrm>
            <a:custGeom>
              <a:rect b="b" l="l" r="r" t="t"/>
              <a:pathLst>
                <a:path extrusionOk="0" h="142" w="85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4800600" y="3094429"/>
            <a:ext cx="144000" cy="144000"/>
            <a:chOff x="4855140" y="2480702"/>
            <a:chExt cx="144000" cy="144000"/>
          </a:xfrm>
        </p:grpSpPr>
        <p:sp>
          <p:nvSpPr>
            <p:cNvPr id="957" name="Google Shape;957;p42"/>
            <p:cNvSpPr/>
            <p:nvPr/>
          </p:nvSpPr>
          <p:spPr>
            <a:xfrm>
              <a:off x="4855140" y="2480702"/>
              <a:ext cx="144000" cy="14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911545" y="2505803"/>
              <a:ext cx="56406" cy="93798"/>
            </a:xfrm>
            <a:custGeom>
              <a:rect b="b" l="l" r="r" t="t"/>
              <a:pathLst>
                <a:path extrusionOk="0" h="142" w="85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9" name="Google Shape;959;p42"/>
          <p:cNvGrpSpPr/>
          <p:nvPr/>
        </p:nvGrpSpPr>
        <p:grpSpPr>
          <a:xfrm>
            <a:off x="4800600" y="3595088"/>
            <a:ext cx="144000" cy="144000"/>
            <a:chOff x="4855140" y="2480702"/>
            <a:chExt cx="144000" cy="144000"/>
          </a:xfrm>
        </p:grpSpPr>
        <p:sp>
          <p:nvSpPr>
            <p:cNvPr id="960" name="Google Shape;960;p42"/>
            <p:cNvSpPr/>
            <p:nvPr/>
          </p:nvSpPr>
          <p:spPr>
            <a:xfrm>
              <a:off x="4855140" y="2480702"/>
              <a:ext cx="144000" cy="144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911545" y="2505803"/>
              <a:ext cx="56406" cy="93798"/>
            </a:xfrm>
            <a:custGeom>
              <a:rect b="b" l="l" r="r" t="t"/>
              <a:pathLst>
                <a:path extrusionOk="0" h="142" w="85">
                  <a:moveTo>
                    <a:pt x="0" y="104"/>
                  </a:moveTo>
                  <a:lnTo>
                    <a:pt x="42" y="71"/>
                  </a:lnTo>
                  <a:lnTo>
                    <a:pt x="0" y="38"/>
                  </a:lnTo>
                  <a:lnTo>
                    <a:pt x="0" y="0"/>
                  </a:lnTo>
                  <a:lnTo>
                    <a:pt x="85" y="71"/>
                  </a:lnTo>
                  <a:lnTo>
                    <a:pt x="0" y="142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2" name="Google Shape;962;p42"/>
          <p:cNvSpPr/>
          <p:nvPr/>
        </p:nvSpPr>
        <p:spPr>
          <a:xfrm>
            <a:off x="3858988" y="744335"/>
            <a:ext cx="597000" cy="59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42"/>
          <p:cNvSpPr/>
          <p:nvPr/>
        </p:nvSpPr>
        <p:spPr>
          <a:xfrm>
            <a:off x="8088088" y="744335"/>
            <a:ext cx="597000" cy="597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4" name="Google Shape;964;p42"/>
          <p:cNvGrpSpPr/>
          <p:nvPr/>
        </p:nvGrpSpPr>
        <p:grpSpPr>
          <a:xfrm>
            <a:off x="3997664" y="881672"/>
            <a:ext cx="319081" cy="322009"/>
            <a:chOff x="6650038" y="2890838"/>
            <a:chExt cx="346075" cy="349250"/>
          </a:xfrm>
        </p:grpSpPr>
        <p:sp>
          <p:nvSpPr>
            <p:cNvPr id="965" name="Google Shape;965;p42"/>
            <p:cNvSpPr/>
            <p:nvPr/>
          </p:nvSpPr>
          <p:spPr>
            <a:xfrm>
              <a:off x="6650038" y="2890838"/>
              <a:ext cx="239713" cy="319088"/>
            </a:xfrm>
            <a:custGeom>
              <a:rect b="b" l="l" r="r" t="t"/>
              <a:pathLst>
                <a:path extrusionOk="0" h="201" w="151">
                  <a:moveTo>
                    <a:pt x="80" y="20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51" y="48"/>
                  </a:lnTo>
                  <a:lnTo>
                    <a:pt x="151" y="119"/>
                  </a:ln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6815138" y="2890838"/>
              <a:ext cx="74613" cy="76200"/>
            </a:xfrm>
            <a:custGeom>
              <a:rect b="b" l="l" r="r" t="t"/>
              <a:pathLst>
                <a:path extrusionOk="0" h="48" w="47">
                  <a:moveTo>
                    <a:pt x="0" y="0"/>
                  </a:moveTo>
                  <a:lnTo>
                    <a:pt x="0" y="48"/>
                  </a:lnTo>
                  <a:lnTo>
                    <a:pt x="47" y="48"/>
                  </a:ln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6831013" y="3073400"/>
              <a:ext cx="165100" cy="166688"/>
            </a:xfrm>
            <a:custGeom>
              <a:rect b="b" l="l" r="r" t="t"/>
              <a:pathLst>
                <a:path extrusionOk="0" h="105" w="104">
                  <a:moveTo>
                    <a:pt x="33" y="95"/>
                  </a:moveTo>
                  <a:lnTo>
                    <a:pt x="0" y="105"/>
                  </a:lnTo>
                  <a:lnTo>
                    <a:pt x="9" y="71"/>
                  </a:lnTo>
                  <a:lnTo>
                    <a:pt x="80" y="0"/>
                  </a:lnTo>
                  <a:lnTo>
                    <a:pt x="104" y="23"/>
                  </a:lnTo>
                  <a:lnTo>
                    <a:pt x="33" y="95"/>
                  </a:lnTo>
                  <a:close/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8" name="Google Shape;968;p42"/>
            <p:cNvCxnSpPr/>
            <p:nvPr/>
          </p:nvCxnSpPr>
          <p:spPr>
            <a:xfrm>
              <a:off x="6927850" y="3103563"/>
              <a:ext cx="38100" cy="381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9" name="Google Shape;969;p42"/>
            <p:cNvCxnSpPr/>
            <p:nvPr/>
          </p:nvCxnSpPr>
          <p:spPr>
            <a:xfrm>
              <a:off x="6845300" y="3186113"/>
              <a:ext cx="38100" cy="3810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70" name="Google Shape;970;p42"/>
            <p:cNvSpPr/>
            <p:nvPr/>
          </p:nvSpPr>
          <p:spPr>
            <a:xfrm>
              <a:off x="6740525" y="2997200"/>
              <a:ext cx="44400" cy="44400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6694488" y="3073400"/>
              <a:ext cx="45900" cy="44400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6784975" y="3073400"/>
              <a:ext cx="45900" cy="44400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3" name="Google Shape;973;p42"/>
          <p:cNvGrpSpPr/>
          <p:nvPr/>
        </p:nvGrpSpPr>
        <p:grpSpPr>
          <a:xfrm>
            <a:off x="8238270" y="893569"/>
            <a:ext cx="297293" cy="298663"/>
            <a:chOff x="8440738" y="2527300"/>
            <a:chExt cx="344488" cy="346075"/>
          </a:xfrm>
        </p:grpSpPr>
        <p:sp>
          <p:nvSpPr>
            <p:cNvPr id="974" name="Google Shape;974;p42"/>
            <p:cNvSpPr/>
            <p:nvPr/>
          </p:nvSpPr>
          <p:spPr>
            <a:xfrm>
              <a:off x="8440738" y="2527300"/>
              <a:ext cx="344488" cy="346075"/>
            </a:xfrm>
            <a:custGeom>
              <a:rect b="b" l="l" r="r" t="t"/>
              <a:pathLst>
                <a:path extrusionOk="0" h="92" w="92">
                  <a:moveTo>
                    <a:pt x="90" y="10"/>
                  </a:moveTo>
                  <a:cubicBezTo>
                    <a:pt x="92" y="10"/>
                    <a:pt x="92" y="10"/>
                    <a:pt x="92" y="10"/>
                  </a:cubicBezTo>
                  <a:cubicBezTo>
                    <a:pt x="92" y="4"/>
                    <a:pt x="88" y="0"/>
                    <a:pt x="8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8"/>
                    <a:pt x="4" y="92"/>
                    <a:pt x="10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8" y="92"/>
                    <a:pt x="92" y="88"/>
                    <a:pt x="92" y="82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5"/>
                    <a:pt x="85" y="88"/>
                    <a:pt x="82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7" y="88"/>
                    <a:pt x="4" y="85"/>
                    <a:pt x="4" y="8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4"/>
                    <a:pt x="88" y="7"/>
                    <a:pt x="88" y="10"/>
                  </a:cubicBezTo>
                  <a:lnTo>
                    <a:pt x="9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8485188" y="2571750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8575675" y="2571750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8666163" y="2571750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8485188" y="2662238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8575675" y="2662238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8666163" y="2662238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8485188" y="2752725"/>
              <a:ext cx="74613" cy="74613"/>
            </a:xfrm>
            <a:custGeom>
              <a:rect b="b" l="l" r="r" t="t"/>
              <a:pathLst>
                <a:path extrusionOk="0" h="20" w="20">
                  <a:moveTo>
                    <a:pt x="2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19" y="20"/>
                    <a:pt x="19" y="19"/>
                  </a:cubicBezTo>
                  <a:cubicBezTo>
                    <a:pt x="20" y="19"/>
                    <a:pt x="20" y="19"/>
                    <a:pt x="20" y="18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18"/>
                    <a:pt x="4" y="18"/>
                    <a:pt x="4" y="18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82" name="Google Shape;982;p42"/>
          <p:cNvCxnSpPr/>
          <p:nvPr/>
        </p:nvCxnSpPr>
        <p:spPr>
          <a:xfrm>
            <a:off x="571500" y="4732338"/>
            <a:ext cx="40005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3" name="Google Shape;983;p42"/>
          <p:cNvCxnSpPr/>
          <p:nvPr/>
        </p:nvCxnSpPr>
        <p:spPr>
          <a:xfrm>
            <a:off x="4800601" y="4732338"/>
            <a:ext cx="4000500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4" name="Google Shape;984;p42"/>
          <p:cNvGrpSpPr/>
          <p:nvPr/>
        </p:nvGrpSpPr>
        <p:grpSpPr>
          <a:xfrm>
            <a:off x="571575" y="3040271"/>
            <a:ext cx="4000350" cy="369300"/>
            <a:chOff x="571500" y="2093871"/>
            <a:chExt cx="4000350" cy="369300"/>
          </a:xfrm>
        </p:grpSpPr>
        <p:grpSp>
          <p:nvGrpSpPr>
            <p:cNvPr id="985" name="Google Shape;985;p42"/>
            <p:cNvGrpSpPr/>
            <p:nvPr/>
          </p:nvGrpSpPr>
          <p:grpSpPr>
            <a:xfrm>
              <a:off x="571500" y="2124761"/>
              <a:ext cx="144000" cy="144000"/>
              <a:chOff x="4855140" y="2480702"/>
              <a:chExt cx="144000" cy="144000"/>
            </a:xfrm>
          </p:grpSpPr>
          <p:sp>
            <p:nvSpPr>
              <p:cNvPr id="986" name="Google Shape;986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8" name="Google Shape;988;p42"/>
            <p:cNvSpPr txBox="1"/>
            <p:nvPr/>
          </p:nvSpPr>
          <p:spPr>
            <a:xfrm>
              <a:off x="819150" y="2093871"/>
              <a:ext cx="375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7"/>
                </a:rPr>
                <a:t>teal.data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creating and loading the data needed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for teal applications</a:t>
              </a:r>
              <a:endParaRPr/>
            </a:p>
          </p:txBody>
        </p:sp>
      </p:grpSp>
      <p:grpSp>
        <p:nvGrpSpPr>
          <p:cNvPr id="989" name="Google Shape;989;p42"/>
          <p:cNvGrpSpPr/>
          <p:nvPr/>
        </p:nvGrpSpPr>
        <p:grpSpPr>
          <a:xfrm>
            <a:off x="571500" y="2060750"/>
            <a:ext cx="4000350" cy="184800"/>
            <a:chOff x="571500" y="2594150"/>
            <a:chExt cx="4000350" cy="184800"/>
          </a:xfrm>
        </p:grpSpPr>
        <p:grpSp>
          <p:nvGrpSpPr>
            <p:cNvPr id="990" name="Google Shape;990;p42"/>
            <p:cNvGrpSpPr/>
            <p:nvPr/>
          </p:nvGrpSpPr>
          <p:grpSpPr>
            <a:xfrm>
              <a:off x="571500" y="2620366"/>
              <a:ext cx="144000" cy="144000"/>
              <a:chOff x="4855140" y="2480702"/>
              <a:chExt cx="144000" cy="144000"/>
            </a:xfrm>
          </p:grpSpPr>
          <p:sp>
            <p:nvSpPr>
              <p:cNvPr id="991" name="Google Shape;991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3" name="Google Shape;993;p42"/>
            <p:cNvSpPr txBox="1"/>
            <p:nvPr/>
          </p:nvSpPr>
          <p:spPr>
            <a:xfrm>
              <a:off x="819150" y="2594150"/>
              <a:ext cx="375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8"/>
                </a:rPr>
                <a:t>teal.widgets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shiny components used within teal</a:t>
              </a: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>
            <a:off x="571450" y="2681969"/>
            <a:ext cx="4000550" cy="215400"/>
            <a:chOff x="571450" y="2986769"/>
            <a:chExt cx="4000550" cy="215400"/>
          </a:xfrm>
        </p:grpSpPr>
        <p:grpSp>
          <p:nvGrpSpPr>
            <p:cNvPr id="995" name="Google Shape;995;p42"/>
            <p:cNvGrpSpPr/>
            <p:nvPr/>
          </p:nvGrpSpPr>
          <p:grpSpPr>
            <a:xfrm>
              <a:off x="571450" y="3033144"/>
              <a:ext cx="144000" cy="144000"/>
              <a:chOff x="4855140" y="2556902"/>
              <a:chExt cx="144000" cy="144000"/>
            </a:xfrm>
          </p:grpSpPr>
          <p:sp>
            <p:nvSpPr>
              <p:cNvPr id="996" name="Google Shape;996;p42"/>
              <p:cNvSpPr/>
              <p:nvPr/>
            </p:nvSpPr>
            <p:spPr>
              <a:xfrm>
                <a:off x="4855140" y="25569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4911545" y="25820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8" name="Google Shape;998;p42"/>
            <p:cNvSpPr txBox="1"/>
            <p:nvPr/>
          </p:nvSpPr>
          <p:spPr>
            <a:xfrm>
              <a:off x="819300" y="2986769"/>
              <a:ext cx="3752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9"/>
                </a:rPr>
                <a:t>teal.slice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provides a filtering panel to allow </a:t>
              </a:r>
              <a:r>
                <a:rPr lang="en" sz="1200">
                  <a:latin typeface="Roche Sans Light"/>
                  <a:ea typeface="Roche Sans Light"/>
                  <a:cs typeface="Roche Sans Light"/>
                  <a:sym typeface="Roche Sans Light"/>
                </a:rPr>
                <a:t>subset</a:t>
              </a:r>
              <a:r>
                <a:rPr lang="en"/>
                <a:t>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of data</a:t>
              </a:r>
              <a:endParaRPr/>
            </a:p>
          </p:txBody>
        </p:sp>
      </p:grpSp>
      <p:grpSp>
        <p:nvGrpSpPr>
          <p:cNvPr id="999" name="Google Shape;999;p42"/>
          <p:cNvGrpSpPr/>
          <p:nvPr/>
        </p:nvGrpSpPr>
        <p:grpSpPr>
          <a:xfrm>
            <a:off x="571425" y="3543230"/>
            <a:ext cx="4000350" cy="184800"/>
            <a:chOff x="571500" y="3410042"/>
            <a:chExt cx="4000350" cy="184800"/>
          </a:xfrm>
        </p:grpSpPr>
        <p:grpSp>
          <p:nvGrpSpPr>
            <p:cNvPr id="1000" name="Google Shape;1000;p42"/>
            <p:cNvGrpSpPr/>
            <p:nvPr/>
          </p:nvGrpSpPr>
          <p:grpSpPr>
            <a:xfrm>
              <a:off x="571500" y="3425514"/>
              <a:ext cx="144000" cy="144000"/>
              <a:chOff x="4855140" y="2480702"/>
              <a:chExt cx="144000" cy="144000"/>
            </a:xfrm>
          </p:grpSpPr>
          <p:sp>
            <p:nvSpPr>
              <p:cNvPr id="1001" name="Google Shape;1001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2"/>
            <p:cNvSpPr txBox="1"/>
            <p:nvPr/>
          </p:nvSpPr>
          <p:spPr>
            <a:xfrm>
              <a:off x="819150" y="3410042"/>
              <a:ext cx="375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10"/>
                </a:rPr>
                <a:t>teal.code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handles reproducibility of outputs</a:t>
              </a:r>
              <a:endParaRPr/>
            </a:p>
          </p:txBody>
        </p:sp>
      </p:grpSp>
      <p:grpSp>
        <p:nvGrpSpPr>
          <p:cNvPr id="1004" name="Google Shape;1004;p42"/>
          <p:cNvGrpSpPr/>
          <p:nvPr/>
        </p:nvGrpSpPr>
        <p:grpSpPr>
          <a:xfrm>
            <a:off x="571425" y="3858843"/>
            <a:ext cx="4000350" cy="184800"/>
            <a:chOff x="571500" y="3725655"/>
            <a:chExt cx="4000350" cy="184800"/>
          </a:xfrm>
        </p:grpSpPr>
        <p:grpSp>
          <p:nvGrpSpPr>
            <p:cNvPr id="1005" name="Google Shape;1005;p42"/>
            <p:cNvGrpSpPr/>
            <p:nvPr/>
          </p:nvGrpSpPr>
          <p:grpSpPr>
            <a:xfrm>
              <a:off x="571500" y="3741127"/>
              <a:ext cx="144000" cy="144000"/>
              <a:chOff x="4855140" y="2480702"/>
              <a:chExt cx="144000" cy="144000"/>
            </a:xfrm>
          </p:grpSpPr>
          <p:sp>
            <p:nvSpPr>
              <p:cNvPr id="1006" name="Google Shape;1006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8" name="Google Shape;1008;p42"/>
            <p:cNvSpPr txBox="1"/>
            <p:nvPr/>
          </p:nvSpPr>
          <p:spPr>
            <a:xfrm>
              <a:off x="819150" y="3725655"/>
              <a:ext cx="375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11"/>
                </a:rPr>
                <a:t>teal.transform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standardizes extracting and merging data</a:t>
              </a:r>
              <a:endParaRPr/>
            </a:p>
          </p:txBody>
        </p:sp>
      </p:grpSp>
      <p:grpSp>
        <p:nvGrpSpPr>
          <p:cNvPr id="1009" name="Google Shape;1009;p42"/>
          <p:cNvGrpSpPr/>
          <p:nvPr/>
        </p:nvGrpSpPr>
        <p:grpSpPr>
          <a:xfrm>
            <a:off x="571425" y="4174456"/>
            <a:ext cx="4000350" cy="184800"/>
            <a:chOff x="571500" y="4041268"/>
            <a:chExt cx="4000350" cy="184800"/>
          </a:xfrm>
        </p:grpSpPr>
        <p:grpSp>
          <p:nvGrpSpPr>
            <p:cNvPr id="1010" name="Google Shape;1010;p42"/>
            <p:cNvGrpSpPr/>
            <p:nvPr/>
          </p:nvGrpSpPr>
          <p:grpSpPr>
            <a:xfrm>
              <a:off x="571500" y="4066329"/>
              <a:ext cx="144000" cy="144000"/>
              <a:chOff x="4855140" y="2480702"/>
              <a:chExt cx="144000" cy="144000"/>
            </a:xfrm>
          </p:grpSpPr>
          <p:sp>
            <p:nvSpPr>
              <p:cNvPr id="1011" name="Google Shape;1011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3" name="Google Shape;1013;p42"/>
            <p:cNvSpPr txBox="1"/>
            <p:nvPr/>
          </p:nvSpPr>
          <p:spPr>
            <a:xfrm>
              <a:off x="819150" y="4041268"/>
              <a:ext cx="375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12"/>
                </a:rPr>
                <a:t>teal.logger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standardizes logging within teal framework</a:t>
              </a:r>
              <a:endParaRPr/>
            </a:p>
          </p:txBody>
        </p:sp>
      </p:grpSp>
      <p:grpSp>
        <p:nvGrpSpPr>
          <p:cNvPr id="1014" name="Google Shape;1014;p42"/>
          <p:cNvGrpSpPr/>
          <p:nvPr/>
        </p:nvGrpSpPr>
        <p:grpSpPr>
          <a:xfrm>
            <a:off x="571500" y="2375682"/>
            <a:ext cx="4000350" cy="184800"/>
            <a:chOff x="571500" y="4356882"/>
            <a:chExt cx="4000350" cy="184800"/>
          </a:xfrm>
        </p:grpSpPr>
        <p:grpSp>
          <p:nvGrpSpPr>
            <p:cNvPr id="1015" name="Google Shape;1015;p42"/>
            <p:cNvGrpSpPr/>
            <p:nvPr/>
          </p:nvGrpSpPr>
          <p:grpSpPr>
            <a:xfrm>
              <a:off x="571500" y="4375884"/>
              <a:ext cx="144000" cy="144000"/>
              <a:chOff x="4855140" y="2480702"/>
              <a:chExt cx="144000" cy="144000"/>
            </a:xfrm>
          </p:grpSpPr>
          <p:sp>
            <p:nvSpPr>
              <p:cNvPr id="1016" name="Google Shape;1016;p42"/>
              <p:cNvSpPr/>
              <p:nvPr/>
            </p:nvSpPr>
            <p:spPr>
              <a:xfrm>
                <a:off x="4855140" y="2480702"/>
                <a:ext cx="144000" cy="144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42"/>
              <p:cNvSpPr/>
              <p:nvPr/>
            </p:nvSpPr>
            <p:spPr>
              <a:xfrm>
                <a:off x="4911545" y="2505803"/>
                <a:ext cx="56406" cy="93798"/>
              </a:xfrm>
              <a:custGeom>
                <a:rect b="b" l="l" r="r" t="t"/>
                <a:pathLst>
                  <a:path extrusionOk="0" h="142" w="85">
                    <a:moveTo>
                      <a:pt x="0" y="104"/>
                    </a:moveTo>
                    <a:lnTo>
                      <a:pt x="42" y="71"/>
                    </a:lnTo>
                    <a:lnTo>
                      <a:pt x="0" y="38"/>
                    </a:lnTo>
                    <a:lnTo>
                      <a:pt x="0" y="0"/>
                    </a:lnTo>
                    <a:lnTo>
                      <a:pt x="85" y="71"/>
                    </a:lnTo>
                    <a:lnTo>
                      <a:pt x="0" y="142"/>
                    </a:lnTo>
                    <a:lnTo>
                      <a:pt x="0" y="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8" name="Google Shape;1018;p42"/>
            <p:cNvSpPr txBox="1"/>
            <p:nvPr/>
          </p:nvSpPr>
          <p:spPr>
            <a:xfrm>
              <a:off x="819150" y="4356882"/>
              <a:ext cx="37527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2529"/>
                </a:buClr>
                <a:buSzPts val="1400"/>
                <a:buFont typeface="Roche Sans Condensed Light"/>
                <a:buNone/>
              </a:pPr>
              <a:r>
                <a:rPr b="0" i="0" lang="en" sz="1200" u="sng" cap="none" strike="noStrike">
                  <a:solidFill>
                    <a:schemeClr val="hlink"/>
                  </a:solidFill>
                  <a:latin typeface="Roche Sans Light"/>
                  <a:ea typeface="Roche Sans Light"/>
                  <a:cs typeface="Roche Sans Light"/>
                  <a:sym typeface="Roche Sans Light"/>
                  <a:hlinkClick r:id="rId13"/>
                </a:rPr>
                <a:t>teal.reporter</a:t>
              </a:r>
              <a:r>
                <a:rPr b="0" i="0" lang="en" sz="1200" u="none" cap="none" strike="noStrike">
                  <a:solidFill>
                    <a:srgbClr val="212529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: </a:t>
              </a:r>
              <a:r>
                <a:rPr b="0" i="0" lang="en" sz="12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allows teal applications to generate reports</a:t>
              </a:r>
              <a:endParaRPr b="0" i="0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sp>
        <p:nvSpPr>
          <p:cNvPr id="1019" name="Google Shape;1019;p42"/>
          <p:cNvSpPr txBox="1"/>
          <p:nvPr/>
        </p:nvSpPr>
        <p:spPr>
          <a:xfrm>
            <a:off x="5048250" y="2093871"/>
            <a:ext cx="37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che Sans Condensed Light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4"/>
              </a:rPr>
              <a:t>teal.modules.clinical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modules for analyzing CDISC data and clinical trial reporting with </a:t>
            </a:r>
            <a:r>
              <a:rPr b="0" i="0" lang="en" sz="1200" u="sng" cap="none" strike="noStrike">
                <a:solidFill>
                  <a:schemeClr val="dk1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tern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 package </a:t>
            </a:r>
            <a:endParaRPr/>
          </a:p>
        </p:txBody>
      </p:sp>
      <p:sp>
        <p:nvSpPr>
          <p:cNvPr id="1020" name="Google Shape;1020;p42"/>
          <p:cNvSpPr txBox="1"/>
          <p:nvPr/>
        </p:nvSpPr>
        <p:spPr>
          <a:xfrm>
            <a:off x="5048250" y="2594150"/>
            <a:ext cx="37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che Sans Condensed Light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6"/>
              </a:rPr>
              <a:t>teal.osprey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modules for analyzing and reporting early-phase clinical trial data with </a:t>
            </a: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7"/>
              </a:rPr>
              <a:t>osprey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 package</a:t>
            </a:r>
            <a:endParaRPr/>
          </a:p>
        </p:txBody>
      </p:sp>
      <p:sp>
        <p:nvSpPr>
          <p:cNvPr id="1021" name="Google Shape;1021;p42"/>
          <p:cNvSpPr txBox="1"/>
          <p:nvPr/>
        </p:nvSpPr>
        <p:spPr>
          <a:xfrm>
            <a:off x="5048250" y="3094429"/>
            <a:ext cx="37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che Sans Condensed Light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8"/>
              </a:rPr>
              <a:t>teal.goshawk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modules for analyzing and visualizing biomarker data with </a:t>
            </a: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9"/>
              </a:rPr>
              <a:t>goshawk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 package</a:t>
            </a:r>
            <a:endParaRPr/>
          </a:p>
        </p:txBody>
      </p:sp>
      <p:sp>
        <p:nvSpPr>
          <p:cNvPr id="1022" name="Google Shape;1022;p42"/>
          <p:cNvSpPr txBox="1"/>
          <p:nvPr/>
        </p:nvSpPr>
        <p:spPr>
          <a:xfrm>
            <a:off x="5048251" y="3595088"/>
            <a:ext cx="375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che Sans Condensed Light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20"/>
              </a:rPr>
              <a:t>teal.modules.hermes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modules for analyzing and visualizing RNAseq data with </a:t>
            </a:r>
            <a:r>
              <a:rPr b="0" i="0" lang="en" sz="1200" u="sng" cap="none" strike="noStrike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21"/>
              </a:rPr>
              <a:t>hermes</a:t>
            </a:r>
            <a:r>
              <a:rPr b="0" i="0" lang="en" sz="1200" u="none" cap="none" strike="noStrike">
                <a:solidFill>
                  <a:srgbClr val="212529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 package</a:t>
            </a:r>
            <a:endParaRPr/>
          </a:p>
        </p:txBody>
      </p:sp>
      <p:cxnSp>
        <p:nvCxnSpPr>
          <p:cNvPr id="1023" name="Google Shape;1023;p42"/>
          <p:cNvCxnSpPr/>
          <p:nvPr/>
        </p:nvCxnSpPr>
        <p:spPr>
          <a:xfrm>
            <a:off x="819150" y="2028397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4" name="Google Shape;1024;p42"/>
          <p:cNvCxnSpPr/>
          <p:nvPr/>
        </p:nvCxnSpPr>
        <p:spPr>
          <a:xfrm>
            <a:off x="819150" y="3474952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5" name="Google Shape;1025;p42"/>
          <p:cNvCxnSpPr/>
          <p:nvPr/>
        </p:nvCxnSpPr>
        <p:spPr>
          <a:xfrm>
            <a:off x="819150" y="2310890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6" name="Google Shape;1026;p42"/>
          <p:cNvCxnSpPr/>
          <p:nvPr/>
        </p:nvCxnSpPr>
        <p:spPr>
          <a:xfrm>
            <a:off x="819150" y="2963569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42"/>
          <p:cNvCxnSpPr/>
          <p:nvPr/>
        </p:nvCxnSpPr>
        <p:spPr>
          <a:xfrm>
            <a:off x="819075" y="3793370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42"/>
          <p:cNvCxnSpPr/>
          <p:nvPr/>
        </p:nvCxnSpPr>
        <p:spPr>
          <a:xfrm>
            <a:off x="819075" y="4108982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42"/>
          <p:cNvCxnSpPr/>
          <p:nvPr/>
        </p:nvCxnSpPr>
        <p:spPr>
          <a:xfrm>
            <a:off x="5048250" y="2028398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42"/>
          <p:cNvCxnSpPr/>
          <p:nvPr/>
        </p:nvCxnSpPr>
        <p:spPr>
          <a:xfrm>
            <a:off x="5048250" y="2528677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1" name="Google Shape;1031;p42"/>
          <p:cNvCxnSpPr/>
          <p:nvPr/>
        </p:nvCxnSpPr>
        <p:spPr>
          <a:xfrm>
            <a:off x="5048250" y="3028956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2" name="Google Shape;1032;p42"/>
          <p:cNvCxnSpPr/>
          <p:nvPr/>
        </p:nvCxnSpPr>
        <p:spPr>
          <a:xfrm>
            <a:off x="5048250" y="3529425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3" name="Google Shape;1033;p42"/>
          <p:cNvCxnSpPr/>
          <p:nvPr/>
        </p:nvCxnSpPr>
        <p:spPr>
          <a:xfrm>
            <a:off x="819150" y="2658769"/>
            <a:ext cx="3753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43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Exercise!</a:t>
            </a:r>
            <a:endParaRPr/>
          </a:p>
        </p:txBody>
      </p:sp>
      <p:sp>
        <p:nvSpPr>
          <p:cNvPr id="1039" name="Google Shape;1039;p43"/>
          <p:cNvSpPr txBox="1"/>
          <p:nvPr>
            <p:ph idx="1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3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The agenda:</a:t>
            </a:r>
            <a:endParaRPr/>
          </a:p>
          <a:p>
            <a:pPr indent="-304800" lvl="0" marL="457200" rtl="0" algn="l">
              <a:spcBef>
                <a:spcPts val="40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01-hello-world.R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02-data.R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03-encoding-panel.R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04-reproducibility.R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05_report.R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06-teal-modules.R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07-01-ard.R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07-02-ard-encoding.R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07-03-ard-all.R</a:t>
            </a:r>
            <a:endParaRPr/>
          </a:p>
        </p:txBody>
      </p:sp>
      <p:sp>
        <p:nvSpPr>
          <p:cNvPr id="1041" name="Google Shape;1041;p43"/>
          <p:cNvSpPr/>
          <p:nvPr/>
        </p:nvSpPr>
        <p:spPr>
          <a:xfrm>
            <a:off x="644050" y="1685100"/>
            <a:ext cx="7359000" cy="1376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</a:t>
            </a:r>
            <a:r>
              <a:rPr lang="en"/>
              <a:t>'s do them </a:t>
            </a:r>
            <a:r>
              <a:rPr lang="en"/>
              <a:t>together</a:t>
            </a:r>
            <a:endParaRPr/>
          </a:p>
        </p:txBody>
      </p:sp>
      <p:sp>
        <p:nvSpPr>
          <p:cNvPr id="1042" name="Google Shape;1042;p43"/>
          <p:cNvSpPr/>
          <p:nvPr/>
        </p:nvSpPr>
        <p:spPr>
          <a:xfrm>
            <a:off x="644050" y="3061500"/>
            <a:ext cx="7359000" cy="6969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do it yourself 🚀 </a:t>
            </a:r>
            <a:endParaRPr/>
          </a:p>
        </p:txBody>
      </p:sp>
      <p:sp>
        <p:nvSpPr>
          <p:cNvPr id="1043" name="Google Shape;1043;p43"/>
          <p:cNvSpPr/>
          <p:nvPr/>
        </p:nvSpPr>
        <p:spPr>
          <a:xfrm>
            <a:off x="-150" y="4160150"/>
            <a:ext cx="9144300" cy="43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⚠ Scroll down the script to see the answers</a:t>
            </a:r>
            <a:r>
              <a:rPr lang="en" sz="1800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🫣</a:t>
            </a:r>
            <a:endParaRPr b="0" i="0" sz="1800" u="none" cap="none" strike="noStrike">
              <a:solidFill>
                <a:srgbClr val="FFFFFF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4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{teal} Playground</a:t>
            </a:r>
            <a:endParaRPr/>
          </a:p>
        </p:txBody>
      </p:sp>
      <p:sp>
        <p:nvSpPr>
          <p:cNvPr id="1049" name="Google Shape;1049;p44"/>
          <p:cNvSpPr/>
          <p:nvPr/>
        </p:nvSpPr>
        <p:spPr>
          <a:xfrm>
            <a:off x="1" y="1791541"/>
            <a:ext cx="9144300" cy="258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576000" spcFirstLastPara="1" rIns="0" wrap="square" tIns="25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F8F8F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1050" name="Google Shape;1050;p44"/>
          <p:cNvSpPr txBox="1"/>
          <p:nvPr/>
        </p:nvSpPr>
        <p:spPr>
          <a:xfrm>
            <a:off x="571501" y="1971421"/>
            <a:ext cx="4838700" cy="22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Posit Cloud Link:</a:t>
            </a:r>
            <a:endParaRPr sz="2000">
              <a:solidFill>
                <a:srgbClr val="F8F8F8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285750" lvl="0" marL="285750" rtl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" sz="1600" u="sng">
                <a:solidFill>
                  <a:schemeClr val="dk2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https://posit.cloud/spaces/340990/join?access_code=M52ibtFP2ASLLL1MItA-dThXpPzJvRqnxdNOgejA</a:t>
            </a:r>
            <a:r>
              <a:rPr lang="en" sz="16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br>
              <a:rPr lang="en" sz="16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endParaRPr sz="2000">
              <a:solidFill>
                <a:srgbClr val="F8F8F8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2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</a:t>
            </a:r>
            <a:r>
              <a:rPr b="0" i="0" lang="en" sz="2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ublic </a:t>
            </a:r>
            <a:r>
              <a:rPr lang="en" sz="2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</a:t>
            </a:r>
            <a:r>
              <a:rPr b="0" i="0" lang="en" sz="2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ocker </a:t>
            </a:r>
            <a:r>
              <a:rPr lang="en" sz="2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</a:t>
            </a:r>
            <a:r>
              <a:rPr b="0" i="0" lang="en" sz="2000" u="none" cap="none" strike="noStrike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mage</a:t>
            </a:r>
            <a:r>
              <a:rPr lang="en" sz="2000">
                <a:solidFill>
                  <a:srgbClr val="F8F8F8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" sz="1600" u="sng">
                <a:solidFill>
                  <a:schemeClr val="dk2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https://github.com/insightsengineering/ci-images/pkgs/container/rstudio_4.3.1_bioc_3.17</a:t>
            </a:r>
            <a:br>
              <a:rPr lang="en" sz="1600">
                <a:solidFill>
                  <a:schemeClr val="dk2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endParaRPr sz="1600">
              <a:solidFill>
                <a:schemeClr val="dk2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descr="A picture containing text, person&#10;&#10;Description automatically generated" id="1051" name="Google Shape;1051;p44"/>
          <p:cNvPicPr preferRelativeResize="0"/>
          <p:nvPr/>
        </p:nvPicPr>
        <p:blipFill rotWithShape="1">
          <a:blip r:embed="rId5">
            <a:alphaModFix/>
          </a:blip>
          <a:srcRect b="0" l="2447" r="3788" t="0"/>
          <a:stretch/>
        </p:blipFill>
        <p:spPr>
          <a:xfrm>
            <a:off x="6088743" y="1439160"/>
            <a:ext cx="3055257" cy="3293177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052" name="Google Shape;1052;p44"/>
          <p:cNvSpPr/>
          <p:nvPr/>
        </p:nvSpPr>
        <p:spPr>
          <a:xfrm>
            <a:off x="5615320" y="2609095"/>
            <a:ext cx="953400" cy="95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3" name="Google Shape;1053;p44"/>
          <p:cNvGrpSpPr/>
          <p:nvPr/>
        </p:nvGrpSpPr>
        <p:grpSpPr>
          <a:xfrm>
            <a:off x="5858029" y="2851703"/>
            <a:ext cx="468328" cy="468328"/>
            <a:chOff x="4833938" y="2527300"/>
            <a:chExt cx="360363" cy="360363"/>
          </a:xfrm>
        </p:grpSpPr>
        <p:sp>
          <p:nvSpPr>
            <p:cNvPr id="1054" name="Google Shape;1054;p44"/>
            <p:cNvSpPr/>
            <p:nvPr/>
          </p:nvSpPr>
          <p:spPr>
            <a:xfrm>
              <a:off x="4916488" y="2609850"/>
              <a:ext cx="277813" cy="277813"/>
            </a:xfrm>
            <a:custGeom>
              <a:rect b="b" l="l" r="r" t="t"/>
              <a:pathLst>
                <a:path extrusionOk="0" h="74" w="74">
                  <a:moveTo>
                    <a:pt x="70" y="0"/>
                  </a:moveTo>
                  <a:cubicBezTo>
                    <a:pt x="70" y="70"/>
                    <a:pt x="70" y="70"/>
                    <a:pt x="7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3" y="74"/>
                    <a:pt x="73" y="74"/>
                    <a:pt x="73" y="73"/>
                  </a:cubicBezTo>
                  <a:cubicBezTo>
                    <a:pt x="74" y="73"/>
                    <a:pt x="74" y="73"/>
                    <a:pt x="74" y="72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4"/>
            <p:cNvSpPr/>
            <p:nvPr/>
          </p:nvSpPr>
          <p:spPr>
            <a:xfrm>
              <a:off x="4872038" y="2563813"/>
              <a:ext cx="292100" cy="293688"/>
            </a:xfrm>
            <a:custGeom>
              <a:rect b="b" l="l" r="r" t="t"/>
              <a:pathLst>
                <a:path extrusionOk="0" h="78" w="78">
                  <a:moveTo>
                    <a:pt x="74" y="0"/>
                  </a:moveTo>
                  <a:cubicBezTo>
                    <a:pt x="74" y="74"/>
                    <a:pt x="74" y="74"/>
                    <a:pt x="7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7" y="78"/>
                    <a:pt x="77" y="78"/>
                    <a:pt x="77" y="77"/>
                  </a:cubicBezTo>
                  <a:cubicBezTo>
                    <a:pt x="78" y="77"/>
                    <a:pt x="78" y="77"/>
                    <a:pt x="78" y="76"/>
                  </a:cubicBezTo>
                  <a:cubicBezTo>
                    <a:pt x="78" y="0"/>
                    <a:pt x="78" y="0"/>
                    <a:pt x="78" y="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4"/>
            <p:cNvSpPr/>
            <p:nvPr/>
          </p:nvSpPr>
          <p:spPr>
            <a:xfrm>
              <a:off x="4833938" y="2527300"/>
              <a:ext cx="300038" cy="300038"/>
            </a:xfrm>
            <a:custGeom>
              <a:rect b="b" l="l" r="r" t="t"/>
              <a:pathLst>
                <a:path extrusionOk="0" h="80" w="80">
                  <a:moveTo>
                    <a:pt x="78" y="78"/>
                  </a:moveTo>
                  <a:cubicBezTo>
                    <a:pt x="78" y="76"/>
                    <a:pt x="78" y="76"/>
                    <a:pt x="7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80" y="1"/>
                    <a:pt x="79" y="1"/>
                  </a:cubicBezTo>
                  <a:cubicBezTo>
                    <a:pt x="79" y="0"/>
                    <a:pt x="79" y="0"/>
                    <a:pt x="7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1" y="79"/>
                  </a:cubicBezTo>
                  <a:cubicBezTo>
                    <a:pt x="1" y="80"/>
                    <a:pt x="1" y="80"/>
                    <a:pt x="2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9" y="80"/>
                    <a:pt x="79" y="80"/>
                    <a:pt x="79" y="79"/>
                  </a:cubicBezTo>
                  <a:cubicBezTo>
                    <a:pt x="80" y="79"/>
                    <a:pt x="80" y="79"/>
                    <a:pt x="80" y="78"/>
                  </a:cubicBezTo>
                  <a:lnTo>
                    <a:pt x="78" y="7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4"/>
            <p:cNvSpPr/>
            <p:nvPr/>
          </p:nvSpPr>
          <p:spPr>
            <a:xfrm>
              <a:off x="4894263" y="2632075"/>
              <a:ext cx="203200" cy="131763"/>
            </a:xfrm>
            <a:custGeom>
              <a:rect b="b" l="l" r="r" t="t"/>
              <a:pathLst>
                <a:path extrusionOk="0" h="35" w="54">
                  <a:moveTo>
                    <a:pt x="54" y="33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0"/>
                    <a:pt x="40" y="0"/>
                  </a:cubicBezTo>
                  <a:cubicBezTo>
                    <a:pt x="39" y="0"/>
                    <a:pt x="39" y="0"/>
                    <a:pt x="38" y="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2"/>
                    <a:pt x="14" y="12"/>
                    <a:pt x="14" y="12"/>
                  </a:cubicBezTo>
                  <a:cubicBezTo>
                    <a:pt x="13" y="12"/>
                    <a:pt x="13" y="12"/>
                    <a:pt x="12" y="1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8"/>
                    <a:pt x="23" y="28"/>
                    <a:pt x="24" y="28"/>
                  </a:cubicBezTo>
                  <a:cubicBezTo>
                    <a:pt x="25" y="28"/>
                    <a:pt x="25" y="28"/>
                    <a:pt x="26" y="2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4" y="33"/>
                    <a:pt x="54" y="33"/>
                    <a:pt x="54" y="33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4"/>
            <p:cNvSpPr/>
            <p:nvPr/>
          </p:nvSpPr>
          <p:spPr>
            <a:xfrm>
              <a:off x="4894263" y="2571750"/>
              <a:ext cx="60325" cy="60325"/>
            </a:xfrm>
            <a:custGeom>
              <a:rect b="b" l="l" r="r" t="t"/>
              <a:pathLst>
                <a:path extrusionOk="0" h="16" w="16">
                  <a:moveTo>
                    <a:pt x="14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lnTo>
                    <a:pt x="14" y="8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4"/>
            <p:cNvSpPr/>
            <p:nvPr/>
          </p:nvSpPr>
          <p:spPr>
            <a:xfrm>
              <a:off x="4841875" y="2752725"/>
              <a:ext cx="285900" cy="144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4"/>
            <p:cNvSpPr/>
            <p:nvPr/>
          </p:nvSpPr>
          <p:spPr>
            <a:xfrm>
              <a:off x="4841875" y="2752725"/>
              <a:ext cx="285750" cy="14288"/>
            </a:xfrm>
            <a:custGeom>
              <a:rect b="b" l="l" r="r" t="t"/>
              <a:pathLst>
                <a:path extrusionOk="0" h="9" w="180">
                  <a:moveTo>
                    <a:pt x="18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180" y="9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5" name="Google Shape;1065;p45"/>
          <p:cNvCxnSpPr/>
          <p:nvPr/>
        </p:nvCxnSpPr>
        <p:spPr>
          <a:xfrm>
            <a:off x="1312128" y="3612169"/>
            <a:ext cx="3639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6" name="Google Shape;1066;p45"/>
          <p:cNvCxnSpPr/>
          <p:nvPr/>
        </p:nvCxnSpPr>
        <p:spPr>
          <a:xfrm>
            <a:off x="1312128" y="2861459"/>
            <a:ext cx="3639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7" name="Google Shape;1067;p45"/>
          <p:cNvCxnSpPr/>
          <p:nvPr/>
        </p:nvCxnSpPr>
        <p:spPr>
          <a:xfrm>
            <a:off x="1312128" y="2110749"/>
            <a:ext cx="36393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8" name="Google Shape;1068;p45"/>
          <p:cNvSpPr txBox="1"/>
          <p:nvPr/>
        </p:nvSpPr>
        <p:spPr>
          <a:xfrm>
            <a:off x="1318259" y="156210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{teal} is part of pharmaverse: </a:t>
            </a:r>
            <a:r>
              <a:rPr b="0" i="0" lang="en" sz="1400" u="sng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https://pharmaverse.org/</a:t>
            </a:r>
            <a:endParaRPr b="0" i="0" sz="1400" u="none" cap="none" strike="noStrike">
              <a:solidFill>
                <a:schemeClr val="lt1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069" name="Google Shape;1069;p45"/>
          <p:cNvSpPr/>
          <p:nvPr/>
        </p:nvSpPr>
        <p:spPr>
          <a:xfrm>
            <a:off x="571450" y="1447394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0" name="Google Shape;107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466" y="1595410"/>
            <a:ext cx="279969" cy="279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45"/>
          <p:cNvSpPr txBox="1"/>
          <p:nvPr/>
        </p:nvSpPr>
        <p:spPr>
          <a:xfrm>
            <a:off x="1318259" y="231281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More information about support: </a:t>
            </a:r>
            <a:r>
              <a:rPr b="0" i="0" lang="en" sz="1400" u="sng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https://pharmaverse.org/support/</a:t>
            </a:r>
            <a:r>
              <a:rPr b="0" i="0" lang="en" sz="1400" u="none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 </a:t>
            </a:r>
            <a:endParaRPr/>
          </a:p>
        </p:txBody>
      </p:sp>
      <p:grpSp>
        <p:nvGrpSpPr>
          <p:cNvPr id="1072" name="Google Shape;1072;p45"/>
          <p:cNvGrpSpPr/>
          <p:nvPr/>
        </p:nvGrpSpPr>
        <p:grpSpPr>
          <a:xfrm>
            <a:off x="571450" y="2198104"/>
            <a:ext cx="576000" cy="576000"/>
            <a:chOff x="571450" y="2206511"/>
            <a:chExt cx="576000" cy="576000"/>
          </a:xfrm>
        </p:grpSpPr>
        <p:sp>
          <p:nvSpPr>
            <p:cNvPr id="1073" name="Google Shape;1073;p45"/>
            <p:cNvSpPr/>
            <p:nvPr/>
          </p:nvSpPr>
          <p:spPr>
            <a:xfrm>
              <a:off x="571450" y="2206511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descr="Information outline" id="1074" name="Google Shape;1074;p45"/>
            <p:cNvGrpSpPr/>
            <p:nvPr/>
          </p:nvGrpSpPr>
          <p:grpSpPr>
            <a:xfrm>
              <a:off x="701699" y="2336772"/>
              <a:ext cx="315446" cy="315446"/>
              <a:chOff x="4210050" y="2209800"/>
              <a:chExt cx="723499" cy="723499"/>
            </a:xfrm>
          </p:grpSpPr>
          <p:sp>
            <p:nvSpPr>
              <p:cNvPr id="1075" name="Google Shape;1075;p45"/>
              <p:cNvSpPr/>
              <p:nvPr/>
            </p:nvSpPr>
            <p:spPr>
              <a:xfrm>
                <a:off x="4210050" y="2209800"/>
                <a:ext cx="723499" cy="723499"/>
              </a:xfrm>
              <a:custGeom>
                <a:rect b="b" l="l" r="r" t="t"/>
                <a:pathLst>
                  <a:path extrusionOk="0" h="723499" w="723499">
                    <a:moveTo>
                      <a:pt x="361750" y="0"/>
                    </a:moveTo>
                    <a:cubicBezTo>
                      <a:pt x="161961" y="0"/>
                      <a:pt x="0" y="161961"/>
                      <a:pt x="0" y="361750"/>
                    </a:cubicBezTo>
                    <a:cubicBezTo>
                      <a:pt x="0" y="561539"/>
                      <a:pt x="161961" y="723500"/>
                      <a:pt x="361750" y="723500"/>
                    </a:cubicBezTo>
                    <a:cubicBezTo>
                      <a:pt x="561539" y="723500"/>
                      <a:pt x="723500" y="561539"/>
                      <a:pt x="723500" y="361750"/>
                    </a:cubicBezTo>
                    <a:cubicBezTo>
                      <a:pt x="723590" y="162051"/>
                      <a:pt x="561773" y="90"/>
                      <a:pt x="362074" y="0"/>
                    </a:cubicBezTo>
                    <a:cubicBezTo>
                      <a:pt x="361966" y="0"/>
                      <a:pt x="361858" y="0"/>
                      <a:pt x="361750" y="0"/>
                    </a:cubicBezTo>
                    <a:close/>
                    <a:moveTo>
                      <a:pt x="361750" y="704450"/>
                    </a:moveTo>
                    <a:cubicBezTo>
                      <a:pt x="172482" y="704450"/>
                      <a:pt x="19050" y="551018"/>
                      <a:pt x="19050" y="361750"/>
                    </a:cubicBezTo>
                    <a:cubicBezTo>
                      <a:pt x="19050" y="172482"/>
                      <a:pt x="172482" y="19050"/>
                      <a:pt x="361750" y="19050"/>
                    </a:cubicBezTo>
                    <a:cubicBezTo>
                      <a:pt x="551018" y="19050"/>
                      <a:pt x="704450" y="172482"/>
                      <a:pt x="704450" y="361750"/>
                    </a:cubicBezTo>
                    <a:cubicBezTo>
                      <a:pt x="704235" y="550929"/>
                      <a:pt x="550929" y="704235"/>
                      <a:pt x="361750" y="7044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45"/>
              <p:cNvSpPr/>
              <p:nvPr/>
            </p:nvSpPr>
            <p:spPr>
              <a:xfrm>
                <a:off x="4495800" y="2447925"/>
                <a:ext cx="152400" cy="323850"/>
              </a:xfrm>
              <a:custGeom>
                <a:rect b="b" l="l" r="r" t="t"/>
                <a:pathLst>
                  <a:path extrusionOk="0" h="323850" w="152400">
                    <a:moveTo>
                      <a:pt x="85725" y="0"/>
                    </a:moveTo>
                    <a:lnTo>
                      <a:pt x="9525" y="0"/>
                    </a:lnTo>
                    <a:lnTo>
                      <a:pt x="9525" y="19050"/>
                    </a:lnTo>
                    <a:lnTo>
                      <a:pt x="66675" y="19050"/>
                    </a:lnTo>
                    <a:lnTo>
                      <a:pt x="66675" y="304800"/>
                    </a:lnTo>
                    <a:lnTo>
                      <a:pt x="0" y="304800"/>
                    </a:lnTo>
                    <a:lnTo>
                      <a:pt x="0" y="323850"/>
                    </a:lnTo>
                    <a:lnTo>
                      <a:pt x="152400" y="323850"/>
                    </a:lnTo>
                    <a:lnTo>
                      <a:pt x="152400" y="304800"/>
                    </a:lnTo>
                    <a:lnTo>
                      <a:pt x="85725" y="304800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45"/>
              <p:cNvSpPr/>
              <p:nvPr/>
            </p:nvSpPr>
            <p:spPr>
              <a:xfrm>
                <a:off x="4539272" y="2345531"/>
                <a:ext cx="42862" cy="42862"/>
              </a:xfrm>
              <a:custGeom>
                <a:rect b="b" l="l" r="r" t="t"/>
                <a:pathLst>
                  <a:path extrusionOk="0" h="42862" w="42862">
                    <a:moveTo>
                      <a:pt x="42862" y="21431"/>
                    </a:moveTo>
                    <a:cubicBezTo>
                      <a:pt x="42862" y="33267"/>
                      <a:pt x="33267" y="42863"/>
                      <a:pt x="21431" y="42863"/>
                    </a:cubicBezTo>
                    <a:cubicBezTo>
                      <a:pt x="9595" y="42863"/>
                      <a:pt x="0" y="33267"/>
                      <a:pt x="0" y="21431"/>
                    </a:cubicBezTo>
                    <a:cubicBezTo>
                      <a:pt x="0" y="9595"/>
                      <a:pt x="9595" y="0"/>
                      <a:pt x="21431" y="0"/>
                    </a:cubicBezTo>
                    <a:cubicBezTo>
                      <a:pt x="33267" y="0"/>
                      <a:pt x="42862" y="9595"/>
                      <a:pt x="42862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78" name="Google Shape;1078;p45"/>
          <p:cNvSpPr txBox="1"/>
          <p:nvPr/>
        </p:nvSpPr>
        <p:spPr>
          <a:xfrm>
            <a:off x="1318259" y="306352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Slack channel </a:t>
            </a:r>
            <a:r>
              <a:rPr b="0" i="1" lang="en" sz="1400" u="sng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#teal</a:t>
            </a:r>
            <a:r>
              <a:rPr b="0" i="0" lang="en" sz="1400" u="none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under </a:t>
            </a:r>
            <a:r>
              <a:rPr b="0" i="0" lang="en" sz="1400" u="none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pharmaverse</a:t>
            </a: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workspace</a:t>
            </a:r>
            <a:endParaRPr/>
          </a:p>
        </p:txBody>
      </p:sp>
      <p:grpSp>
        <p:nvGrpSpPr>
          <p:cNvPr id="1079" name="Google Shape;1079;p45"/>
          <p:cNvGrpSpPr/>
          <p:nvPr/>
        </p:nvGrpSpPr>
        <p:grpSpPr>
          <a:xfrm>
            <a:off x="571450" y="2948814"/>
            <a:ext cx="576000" cy="576000"/>
            <a:chOff x="571450" y="3025284"/>
            <a:chExt cx="576000" cy="576000"/>
          </a:xfrm>
        </p:grpSpPr>
        <p:sp>
          <p:nvSpPr>
            <p:cNvPr id="1080" name="Google Shape;1080;p45"/>
            <p:cNvSpPr/>
            <p:nvPr/>
          </p:nvSpPr>
          <p:spPr>
            <a:xfrm>
              <a:off x="571450" y="3025284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81" name="Google Shape;1081;p45"/>
            <p:cNvGrpSpPr/>
            <p:nvPr/>
          </p:nvGrpSpPr>
          <p:grpSpPr>
            <a:xfrm>
              <a:off x="702380" y="3165536"/>
              <a:ext cx="314928" cy="314928"/>
              <a:chOff x="7726363" y="3652838"/>
              <a:chExt cx="346075" cy="346075"/>
            </a:xfrm>
          </p:grpSpPr>
          <p:cxnSp>
            <p:nvCxnSpPr>
              <p:cNvPr id="1082" name="Google Shape;1082;p45"/>
              <p:cNvCxnSpPr/>
              <p:nvPr/>
            </p:nvCxnSpPr>
            <p:spPr>
              <a:xfrm>
                <a:off x="7726363" y="3713163"/>
                <a:ext cx="300000" cy="0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83" name="Google Shape;1083;p45"/>
              <p:cNvSpPr/>
              <p:nvPr/>
            </p:nvSpPr>
            <p:spPr>
              <a:xfrm>
                <a:off x="7764463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5"/>
              <p:cNvSpPr/>
              <p:nvPr/>
            </p:nvSpPr>
            <p:spPr>
              <a:xfrm>
                <a:off x="7794626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7824788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45"/>
              <p:cNvSpPr/>
              <p:nvPr/>
            </p:nvSpPr>
            <p:spPr>
              <a:xfrm>
                <a:off x="7726363" y="3652838"/>
                <a:ext cx="300038" cy="241300"/>
              </a:xfrm>
              <a:custGeom>
                <a:rect b="b" l="l" r="r" t="t"/>
                <a:pathLst>
                  <a:path extrusionOk="0" h="64" w="80">
                    <a:moveTo>
                      <a:pt x="36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4" y="64"/>
                      <a:pt x="0" y="60"/>
                      <a:pt x="0" y="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40"/>
                      <a:pt x="80" y="40"/>
                      <a:pt x="80" y="40"/>
                    </a:cubicBezTo>
                  </a:path>
                </a:pathLst>
              </a:cu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45"/>
              <p:cNvSpPr/>
              <p:nvPr/>
            </p:nvSpPr>
            <p:spPr>
              <a:xfrm>
                <a:off x="7907338" y="3833813"/>
                <a:ext cx="165100" cy="165100"/>
              </a:xfrm>
              <a:custGeom>
                <a:rect b="b" l="l" r="r" t="t"/>
                <a:pathLst>
                  <a:path extrusionOk="0" h="104" w="104">
                    <a:moveTo>
                      <a:pt x="33" y="95"/>
                    </a:moveTo>
                    <a:lnTo>
                      <a:pt x="0" y="104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4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88" name="Google Shape;1088;p45"/>
              <p:cNvCxnSpPr/>
              <p:nvPr/>
            </p:nvCxnSpPr>
            <p:spPr>
              <a:xfrm>
                <a:off x="8004176" y="3863976"/>
                <a:ext cx="38100" cy="381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9" name="Google Shape;1089;p45"/>
              <p:cNvCxnSpPr/>
              <p:nvPr/>
            </p:nvCxnSpPr>
            <p:spPr>
              <a:xfrm>
                <a:off x="7921626" y="3946526"/>
                <a:ext cx="38100" cy="38100"/>
              </a:xfrm>
              <a:prstGeom prst="straightConnector1">
                <a:avLst/>
              </a:pr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90" name="Google Shape;1090;p45"/>
          <p:cNvSpPr txBox="1"/>
          <p:nvPr/>
        </p:nvSpPr>
        <p:spPr>
          <a:xfrm>
            <a:off x="1319536" y="3814230"/>
            <a:ext cx="278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Upcoming course on Coursera </a:t>
            </a:r>
            <a:b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“</a:t>
            </a:r>
            <a:r>
              <a:rPr b="0" i="1" lang="en" sz="1400" u="none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Hands On Clinical Reporting Using R</a:t>
            </a: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”</a:t>
            </a:r>
            <a:b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in Q</a:t>
            </a:r>
            <a:r>
              <a:rPr lang="en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4</a:t>
            </a:r>
            <a:r>
              <a:rPr b="0" i="0" lang="en" sz="1400" u="none" cap="none" strike="noStrike">
                <a:solidFill>
                  <a:srgbClr val="1C1C1C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2023</a:t>
            </a:r>
            <a:endParaRPr b="0" i="0" sz="1400" u="none" cap="none" strike="noStrike">
              <a:solidFill>
                <a:srgbClr val="1C1C1C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091" name="Google Shape;1091;p45"/>
          <p:cNvSpPr/>
          <p:nvPr/>
        </p:nvSpPr>
        <p:spPr>
          <a:xfrm>
            <a:off x="571450" y="3814230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2" name="Google Shape;1092;p45"/>
          <p:cNvGrpSpPr/>
          <p:nvPr/>
        </p:nvGrpSpPr>
        <p:grpSpPr>
          <a:xfrm>
            <a:off x="723212" y="3964741"/>
            <a:ext cx="272421" cy="275040"/>
            <a:chOff x="4841875" y="3619500"/>
            <a:chExt cx="344488" cy="347800"/>
          </a:xfrm>
        </p:grpSpPr>
        <p:sp>
          <p:nvSpPr>
            <p:cNvPr id="1093" name="Google Shape;1093;p45"/>
            <p:cNvSpPr/>
            <p:nvPr/>
          </p:nvSpPr>
          <p:spPr>
            <a:xfrm>
              <a:off x="4841875" y="3860800"/>
              <a:ext cx="60300" cy="106500"/>
            </a:xfrm>
            <a:prstGeom prst="rect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4902200" y="3906838"/>
              <a:ext cx="255588" cy="46038"/>
            </a:xfrm>
            <a:custGeom>
              <a:rect b="b" l="l" r="r" t="t"/>
              <a:pathLst>
                <a:path extrusionOk="0" h="12" w="68">
                  <a:moveTo>
                    <a:pt x="0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54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902200" y="3876675"/>
              <a:ext cx="112713" cy="30163"/>
            </a:xfrm>
            <a:custGeom>
              <a:rect b="b" l="l" r="r" t="t"/>
              <a:pathLst>
                <a:path extrusionOk="0" h="8" w="3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8" y="6"/>
                    <a:pt x="30" y="8"/>
                  </a:cubicBez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5037138" y="3687763"/>
              <a:ext cx="74613" cy="82550"/>
            </a:xfrm>
            <a:custGeom>
              <a:rect b="b" l="l" r="r" t="t"/>
              <a:pathLst>
                <a:path extrusionOk="0" h="52" w="47">
                  <a:moveTo>
                    <a:pt x="0" y="0"/>
                  </a:moveTo>
                  <a:lnTo>
                    <a:pt x="0" y="52"/>
                  </a:lnTo>
                  <a:lnTo>
                    <a:pt x="47" y="52"/>
                  </a:ln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4902200" y="3619500"/>
              <a:ext cx="284163" cy="260350"/>
            </a:xfrm>
            <a:custGeom>
              <a:rect b="b" l="l" r="r" t="t"/>
              <a:pathLst>
                <a:path extrusionOk="0" h="69" w="76">
                  <a:moveTo>
                    <a:pt x="2" y="50"/>
                  </a:moveTo>
                  <a:cubicBezTo>
                    <a:pt x="1" y="46"/>
                    <a:pt x="0" y="42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51"/>
                    <a:pt x="70" y="62"/>
                    <a:pt x="60" y="69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8" name="Google Shape;1098;p45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Additional Resources</a:t>
            </a:r>
            <a:endParaRPr/>
          </a:p>
        </p:txBody>
      </p:sp>
      <p:grpSp>
        <p:nvGrpSpPr>
          <p:cNvPr id="1099" name="Google Shape;1099;p45"/>
          <p:cNvGrpSpPr/>
          <p:nvPr/>
        </p:nvGrpSpPr>
        <p:grpSpPr>
          <a:xfrm>
            <a:off x="3787529" y="1256700"/>
            <a:ext cx="5356472" cy="3474716"/>
            <a:chOff x="3787529" y="1256700"/>
            <a:chExt cx="5356472" cy="3474716"/>
          </a:xfrm>
        </p:grpSpPr>
        <p:pic>
          <p:nvPicPr>
            <p:cNvPr descr="A black screen with a white background&#10;&#10;Description automatically generated with low confidence" id="1100" name="Google Shape;1100;p45"/>
            <p:cNvPicPr preferRelativeResize="0"/>
            <p:nvPr/>
          </p:nvPicPr>
          <p:blipFill rotWithShape="1">
            <a:blip r:embed="rId6">
              <a:alphaModFix/>
            </a:blip>
            <a:srcRect b="0" l="3714" r="12993" t="0"/>
            <a:stretch/>
          </p:blipFill>
          <p:spPr>
            <a:xfrm>
              <a:off x="3787529" y="1256700"/>
              <a:ext cx="5356469" cy="347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1" name="Google Shape;1101;p45"/>
            <p:cNvSpPr/>
            <p:nvPr/>
          </p:nvSpPr>
          <p:spPr>
            <a:xfrm>
              <a:off x="4314825" y="1448325"/>
              <a:ext cx="4829100" cy="294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2" name="Google Shape;1102;p45"/>
            <p:cNvPicPr preferRelativeResize="0"/>
            <p:nvPr/>
          </p:nvPicPr>
          <p:blipFill rotWithShape="1">
            <a:blip r:embed="rId7">
              <a:alphaModFix/>
            </a:blip>
            <a:srcRect b="58682" l="3311" r="2081" t="0"/>
            <a:stretch/>
          </p:blipFill>
          <p:spPr>
            <a:xfrm>
              <a:off x="4314825" y="1448325"/>
              <a:ext cx="4829176" cy="88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45"/>
            <p:cNvPicPr preferRelativeResize="0"/>
            <p:nvPr/>
          </p:nvPicPr>
          <p:blipFill rotWithShape="1">
            <a:blip r:embed="rId7">
              <a:alphaModFix/>
            </a:blip>
            <a:srcRect b="1816" l="3396" r="1996" t="41782"/>
            <a:stretch/>
          </p:blipFill>
          <p:spPr>
            <a:xfrm>
              <a:off x="4314825" y="2525250"/>
              <a:ext cx="4829176" cy="1208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people, group, gear&#10;&#10;Description automatically generated" id="1108" name="Google Shape;1108;p46"/>
          <p:cNvPicPr preferRelativeResize="0"/>
          <p:nvPr/>
        </p:nvPicPr>
        <p:blipFill rotWithShape="1">
          <a:blip r:embed="rId3">
            <a:alphaModFix/>
          </a:blip>
          <a:srcRect b="0" l="18470" r="4505" t="4461"/>
          <a:stretch/>
        </p:blipFill>
        <p:spPr>
          <a:xfrm>
            <a:off x="0" y="1448324"/>
            <a:ext cx="3971926" cy="32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46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Collaborating on {teal}</a:t>
            </a:r>
            <a:endParaRPr/>
          </a:p>
        </p:txBody>
      </p:sp>
      <p:grpSp>
        <p:nvGrpSpPr>
          <p:cNvPr id="1110" name="Google Shape;1110;p46"/>
          <p:cNvGrpSpPr/>
          <p:nvPr/>
        </p:nvGrpSpPr>
        <p:grpSpPr>
          <a:xfrm>
            <a:off x="3656035" y="1613764"/>
            <a:ext cx="563100" cy="563100"/>
            <a:chOff x="3656035" y="1613764"/>
            <a:chExt cx="563100" cy="563100"/>
          </a:xfrm>
        </p:grpSpPr>
        <p:sp>
          <p:nvSpPr>
            <p:cNvPr id="1111" name="Google Shape;1111;p46"/>
            <p:cNvSpPr/>
            <p:nvPr/>
          </p:nvSpPr>
          <p:spPr>
            <a:xfrm>
              <a:off x="3656035" y="1613764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2" name="Google Shape;1112;p46"/>
            <p:cNvGrpSpPr/>
            <p:nvPr/>
          </p:nvGrpSpPr>
          <p:grpSpPr>
            <a:xfrm>
              <a:off x="3792582" y="1749404"/>
              <a:ext cx="290846" cy="292366"/>
              <a:chOff x="9169401" y="2895601"/>
              <a:chExt cx="344400" cy="346200"/>
            </a:xfrm>
          </p:grpSpPr>
          <p:sp>
            <p:nvSpPr>
              <p:cNvPr id="1113" name="Google Shape;1113;p46"/>
              <p:cNvSpPr/>
              <p:nvPr/>
            </p:nvSpPr>
            <p:spPr>
              <a:xfrm>
                <a:off x="9169401" y="2895601"/>
                <a:ext cx="270000" cy="270000"/>
              </a:xfrm>
              <a:prstGeom prst="ellipse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14" name="Google Shape;1114;p46"/>
              <p:cNvCxnSpPr/>
              <p:nvPr/>
            </p:nvCxnSpPr>
            <p:spPr>
              <a:xfrm>
                <a:off x="9398001" y="3124201"/>
                <a:ext cx="115800" cy="11760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15" name="Google Shape;1115;p46"/>
              <p:cNvSpPr/>
              <p:nvPr/>
            </p:nvSpPr>
            <p:spPr>
              <a:xfrm>
                <a:off x="9326563" y="3044826"/>
                <a:ext cx="60325" cy="53975"/>
              </a:xfrm>
              <a:custGeom>
                <a:rect b="b" l="l" r="r" t="t"/>
                <a:pathLst>
                  <a:path extrusionOk="0" h="34" w="38">
                    <a:moveTo>
                      <a:pt x="38" y="34"/>
                    </a:move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6"/>
              <p:cNvSpPr/>
              <p:nvPr/>
            </p:nvSpPr>
            <p:spPr>
              <a:xfrm>
                <a:off x="9221788" y="3044826"/>
                <a:ext cx="60325" cy="53975"/>
              </a:xfrm>
              <a:custGeom>
                <a:rect b="b" l="l" r="r" t="t"/>
                <a:pathLst>
                  <a:path extrusionOk="0" h="34" w="38">
                    <a:moveTo>
                      <a:pt x="38" y="0"/>
                    </a:moveTo>
                    <a:lnTo>
                      <a:pt x="38" y="17"/>
                    </a:lnTo>
                    <a:lnTo>
                      <a:pt x="0" y="34"/>
                    </a:lnTo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6"/>
              <p:cNvSpPr/>
              <p:nvPr/>
            </p:nvSpPr>
            <p:spPr>
              <a:xfrm>
                <a:off x="9255126" y="2936876"/>
                <a:ext cx="98400" cy="1158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6"/>
              <p:cNvSpPr/>
              <p:nvPr/>
            </p:nvSpPr>
            <p:spPr>
              <a:xfrm>
                <a:off x="9255126" y="2970214"/>
                <a:ext cx="93663" cy="22225"/>
              </a:xfrm>
              <a:custGeom>
                <a:rect b="b" l="l" r="r" t="t"/>
                <a:pathLst>
                  <a:path extrusionOk="0" h="6" w="25">
                    <a:moveTo>
                      <a:pt x="25" y="5"/>
                    </a:moveTo>
                    <a:cubicBezTo>
                      <a:pt x="25" y="5"/>
                      <a:pt x="25" y="5"/>
                      <a:pt x="24" y="5"/>
                    </a:cubicBezTo>
                    <a:cubicBezTo>
                      <a:pt x="20" y="6"/>
                      <a:pt x="17" y="4"/>
                      <a:pt x="15" y="0"/>
                    </a:cubicBezTo>
                    <a:cubicBezTo>
                      <a:pt x="14" y="3"/>
                      <a:pt x="9" y="5"/>
                      <a:pt x="6" y="5"/>
                    </a:cubicBezTo>
                    <a:cubicBezTo>
                      <a:pt x="4" y="5"/>
                      <a:pt x="2" y="4"/>
                      <a:pt x="0" y="4"/>
                    </a:cubicBezTo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9" name="Google Shape;1119;p46"/>
          <p:cNvSpPr txBox="1"/>
          <p:nvPr/>
        </p:nvSpPr>
        <p:spPr>
          <a:xfrm>
            <a:off x="4449150" y="1679950"/>
            <a:ext cx="338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We are looking for collaborators to develop this framework further! </a:t>
            </a:r>
            <a:endParaRPr/>
          </a:p>
        </p:txBody>
      </p:sp>
      <p:cxnSp>
        <p:nvCxnSpPr>
          <p:cNvPr id="1120" name="Google Shape;1120;p46"/>
          <p:cNvCxnSpPr/>
          <p:nvPr/>
        </p:nvCxnSpPr>
        <p:spPr>
          <a:xfrm rot="10800000">
            <a:off x="4449299" y="2443638"/>
            <a:ext cx="4694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1" name="Google Shape;1121;p46"/>
          <p:cNvCxnSpPr/>
          <p:nvPr/>
        </p:nvCxnSpPr>
        <p:spPr>
          <a:xfrm rot="10800000">
            <a:off x="4449299" y="3540137"/>
            <a:ext cx="4694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2" name="Google Shape;1122;p46"/>
          <p:cNvSpPr txBox="1"/>
          <p:nvPr/>
        </p:nvSpPr>
        <p:spPr>
          <a:xfrm>
            <a:off x="4449150" y="2700250"/>
            <a:ext cx="338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If you’re an individual, please contribute on GitHub and join us via </a:t>
            </a:r>
            <a:r>
              <a:rPr lang="en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pharmaverse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 Slack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</a:t>
            </a:r>
            <a:r>
              <a:rPr b="0" i="1" lang="en" sz="1400" u="none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#teal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channel</a:t>
            </a:r>
            <a:endParaRPr/>
          </a:p>
        </p:txBody>
      </p:sp>
      <p:grpSp>
        <p:nvGrpSpPr>
          <p:cNvPr id="1123" name="Google Shape;1123;p46"/>
          <p:cNvGrpSpPr/>
          <p:nvPr/>
        </p:nvGrpSpPr>
        <p:grpSpPr>
          <a:xfrm>
            <a:off x="3690301" y="2710263"/>
            <a:ext cx="563100" cy="563100"/>
            <a:chOff x="3690301" y="2743353"/>
            <a:chExt cx="563100" cy="563100"/>
          </a:xfrm>
        </p:grpSpPr>
        <p:sp>
          <p:nvSpPr>
            <p:cNvPr id="1124" name="Google Shape;1124;p46"/>
            <p:cNvSpPr/>
            <p:nvPr/>
          </p:nvSpPr>
          <p:spPr>
            <a:xfrm>
              <a:off x="3690301" y="2743353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5" name="Google Shape;1125;p46"/>
            <p:cNvGrpSpPr/>
            <p:nvPr/>
          </p:nvGrpSpPr>
          <p:grpSpPr>
            <a:xfrm>
              <a:off x="3848331" y="2898512"/>
              <a:ext cx="247313" cy="253119"/>
              <a:chOff x="2681288" y="4338638"/>
              <a:chExt cx="338137" cy="346075"/>
            </a:xfrm>
          </p:grpSpPr>
          <p:sp>
            <p:nvSpPr>
              <p:cNvPr id="1126" name="Google Shape;1126;p46"/>
              <p:cNvSpPr/>
              <p:nvPr/>
            </p:nvSpPr>
            <p:spPr>
              <a:xfrm>
                <a:off x="2711450" y="4338638"/>
                <a:ext cx="104700" cy="106500"/>
              </a:xfrm>
              <a:prstGeom prst="ellipse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6"/>
              <p:cNvSpPr/>
              <p:nvPr/>
            </p:nvSpPr>
            <p:spPr>
              <a:xfrm>
                <a:off x="2681288" y="4475163"/>
                <a:ext cx="165100" cy="209550"/>
              </a:xfrm>
              <a:custGeom>
                <a:rect b="b" l="l" r="r" t="t"/>
                <a:pathLst>
                  <a:path extrusionOk="0" h="56" w="44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6"/>
              <p:cNvSpPr/>
              <p:nvPr/>
            </p:nvSpPr>
            <p:spPr>
              <a:xfrm>
                <a:off x="2749550" y="4475163"/>
                <a:ext cx="30163" cy="104775"/>
              </a:xfrm>
              <a:custGeom>
                <a:rect b="b" l="l" r="r" t="t"/>
                <a:pathLst>
                  <a:path extrusionOk="0" h="66" w="19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6"/>
              <p:cNvSpPr/>
              <p:nvPr/>
            </p:nvSpPr>
            <p:spPr>
              <a:xfrm>
                <a:off x="2854325" y="4354513"/>
                <a:ext cx="150813" cy="180975"/>
              </a:xfrm>
              <a:custGeom>
                <a:rect b="b" l="l" r="r" t="t"/>
                <a:pathLst>
                  <a:path extrusionOk="0" h="48" w="40">
                    <a:moveTo>
                      <a:pt x="0" y="6"/>
                    </a:moveTo>
                    <a:cubicBezTo>
                      <a:pt x="5" y="2"/>
                      <a:pt x="10" y="0"/>
                      <a:pt x="16" y="0"/>
                    </a:cubicBezTo>
                    <a:cubicBezTo>
                      <a:pt x="29" y="0"/>
                      <a:pt x="40" y="11"/>
                      <a:pt x="40" y="24"/>
                    </a:cubicBezTo>
                    <a:cubicBezTo>
                      <a:pt x="40" y="37"/>
                      <a:pt x="29" y="48"/>
                      <a:pt x="16" y="48"/>
                    </a:cubicBezTo>
                    <a:cubicBezTo>
                      <a:pt x="13" y="48"/>
                      <a:pt x="9" y="47"/>
                      <a:pt x="7" y="46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6"/>
              <p:cNvSpPr/>
              <p:nvPr/>
            </p:nvSpPr>
            <p:spPr>
              <a:xfrm>
                <a:off x="2876550" y="4338638"/>
                <a:ext cx="142875" cy="139700"/>
              </a:xfrm>
              <a:custGeom>
                <a:rect b="b" l="l" r="r" t="t"/>
                <a:pathLst>
                  <a:path extrusionOk="0" h="88" w="90">
                    <a:moveTo>
                      <a:pt x="90" y="0"/>
                    </a:moveTo>
                    <a:lnTo>
                      <a:pt x="24" y="88"/>
                    </a:lnTo>
                    <a:lnTo>
                      <a:pt x="0" y="62"/>
                    </a:ln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1" name="Google Shape;1131;p46"/>
          <p:cNvSpPr txBox="1"/>
          <p:nvPr/>
        </p:nvSpPr>
        <p:spPr>
          <a:xfrm>
            <a:off x="4449150" y="3872950"/>
            <a:ext cx="346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If you’re an organization wanting to adopt {teal} </a:t>
            </a:r>
            <a:endParaRPr b="0" i="0" sz="1400" u="none" cap="none" strike="noStrike">
              <a:solidFill>
                <a:srgbClr val="000000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and co-develop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, 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please get in touch with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our</a:t>
            </a:r>
            <a:r>
              <a:rPr b="0" i="0" lang="en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 Product Owner </a:t>
            </a:r>
            <a:r>
              <a:rPr b="0" i="0" lang="en" sz="1400" u="sng" cap="none" strike="noStrike">
                <a:solidFill>
                  <a:schemeClr val="lt1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chendi.liao@roche.com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32" name="Google Shape;1132;p46"/>
          <p:cNvGrpSpPr/>
          <p:nvPr/>
        </p:nvGrpSpPr>
        <p:grpSpPr>
          <a:xfrm>
            <a:off x="3724567" y="3914483"/>
            <a:ext cx="563100" cy="563100"/>
            <a:chOff x="3724567" y="3825318"/>
            <a:chExt cx="563100" cy="563100"/>
          </a:xfrm>
        </p:grpSpPr>
        <p:sp>
          <p:nvSpPr>
            <p:cNvPr id="1133" name="Google Shape;1133;p46"/>
            <p:cNvSpPr/>
            <p:nvPr/>
          </p:nvSpPr>
          <p:spPr>
            <a:xfrm>
              <a:off x="3724567" y="3825318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4" name="Google Shape;1134;p46"/>
            <p:cNvGrpSpPr/>
            <p:nvPr/>
          </p:nvGrpSpPr>
          <p:grpSpPr>
            <a:xfrm>
              <a:off x="3885610" y="3986486"/>
              <a:ext cx="240557" cy="240557"/>
              <a:chOff x="6283326" y="3617914"/>
              <a:chExt cx="346075" cy="346075"/>
            </a:xfrm>
          </p:grpSpPr>
          <p:sp>
            <p:nvSpPr>
              <p:cNvPr id="1135" name="Google Shape;1135;p46"/>
              <p:cNvSpPr/>
              <p:nvPr/>
            </p:nvSpPr>
            <p:spPr>
              <a:xfrm>
                <a:off x="6283326" y="3741739"/>
                <a:ext cx="346075" cy="222250"/>
              </a:xfrm>
              <a:custGeom>
                <a:rect b="b" l="l" r="r" t="t"/>
                <a:pathLst>
                  <a:path extrusionOk="0" h="59" w="92">
                    <a:moveTo>
                      <a:pt x="76" y="0"/>
                    </a:move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6"/>
                      <a:pt x="89" y="59"/>
                      <a:pt x="8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6"/>
              <p:cNvSpPr/>
              <p:nvPr/>
            </p:nvSpPr>
            <p:spPr>
              <a:xfrm>
                <a:off x="6329363" y="3857626"/>
                <a:ext cx="255588" cy="60325"/>
              </a:xfrm>
              <a:custGeom>
                <a:rect b="b" l="l" r="r" t="t"/>
                <a:pathLst>
                  <a:path extrusionOk="0" h="38" w="161">
                    <a:moveTo>
                      <a:pt x="0" y="38"/>
                    </a:moveTo>
                    <a:lnTo>
                      <a:pt x="47" y="0"/>
                    </a:lnTo>
                    <a:lnTo>
                      <a:pt x="113" y="0"/>
                    </a:lnTo>
                    <a:lnTo>
                      <a:pt x="161" y="38"/>
                    </a:ln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37" name="Google Shape;1137;p46"/>
              <p:cNvCxnSpPr/>
              <p:nvPr/>
            </p:nvCxnSpPr>
            <p:spPr>
              <a:xfrm flipH="1">
                <a:off x="6538801" y="3783014"/>
                <a:ext cx="90600" cy="6030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8" name="Google Shape;1138;p46"/>
              <p:cNvCxnSpPr/>
              <p:nvPr/>
            </p:nvCxnSpPr>
            <p:spPr>
              <a:xfrm>
                <a:off x="6283326" y="3783014"/>
                <a:ext cx="90600" cy="6030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39" name="Google Shape;1139;p46"/>
              <p:cNvSpPr/>
              <p:nvPr/>
            </p:nvSpPr>
            <p:spPr>
              <a:xfrm>
                <a:off x="6343651" y="3617914"/>
                <a:ext cx="225425" cy="201613"/>
              </a:xfrm>
              <a:custGeom>
                <a:rect b="b" l="l" r="r" t="t"/>
                <a:pathLst>
                  <a:path extrusionOk="0" h="127" w="142">
                    <a:moveTo>
                      <a:pt x="142" y="127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127"/>
                    </a:lnTo>
                  </a:path>
                </a:pathLst>
              </a:cu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0" name="Google Shape;1140;p46"/>
              <p:cNvCxnSpPr/>
              <p:nvPr/>
            </p:nvCxnSpPr>
            <p:spPr>
              <a:xfrm>
                <a:off x="6389688" y="3662364"/>
                <a:ext cx="30300" cy="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46"/>
              <p:cNvCxnSpPr/>
              <p:nvPr/>
            </p:nvCxnSpPr>
            <p:spPr>
              <a:xfrm>
                <a:off x="6419851" y="3706814"/>
                <a:ext cx="104700" cy="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2" name="Google Shape;1142;p46"/>
              <p:cNvCxnSpPr/>
              <p:nvPr/>
            </p:nvCxnSpPr>
            <p:spPr>
              <a:xfrm>
                <a:off x="6389688" y="3752851"/>
                <a:ext cx="135000" cy="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3" name="Google Shape;1143;p46"/>
              <p:cNvCxnSpPr/>
              <p:nvPr/>
            </p:nvCxnSpPr>
            <p:spPr>
              <a:xfrm>
                <a:off x="6389688" y="3797301"/>
                <a:ext cx="135000" cy="0"/>
              </a:xfrm>
              <a:prstGeom prst="straightConnector1">
                <a:avLst/>
              </a:prstGeom>
              <a:noFill/>
              <a:ln cap="rnd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1144" name="Google Shape;114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3050" y="3914475"/>
            <a:ext cx="640200" cy="640200"/>
          </a:xfrm>
          <a:prstGeom prst="ellipse">
            <a:avLst/>
          </a:prstGeom>
          <a:noFill/>
          <a:ln cap="flat" cmpd="sng" w="19050">
            <a:solidFill>
              <a:srgbClr val="F8F8F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5" name="Google Shape;114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6850" y="1679950"/>
            <a:ext cx="640200" cy="19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5687" y="1913300"/>
            <a:ext cx="362527" cy="1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7063" y="280901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5338" y="2809013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7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/>
              <a:t>Acknowledgement</a:t>
            </a:r>
            <a:endParaRPr/>
          </a:p>
        </p:txBody>
      </p:sp>
      <p:grpSp>
        <p:nvGrpSpPr>
          <p:cNvPr id="1154" name="Google Shape;1154;p47"/>
          <p:cNvGrpSpPr/>
          <p:nvPr/>
        </p:nvGrpSpPr>
        <p:grpSpPr>
          <a:xfrm>
            <a:off x="593442" y="894849"/>
            <a:ext cx="8207602" cy="4027335"/>
            <a:chOff x="311688" y="936650"/>
            <a:chExt cx="8069612" cy="3959625"/>
          </a:xfrm>
        </p:grpSpPr>
        <p:pic>
          <p:nvPicPr>
            <p:cNvPr id="1155" name="Google Shape;115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766000" y="16043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56" name="Google Shape;115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64050" y="9366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57" name="Google Shape;1157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0213" y="1609163"/>
              <a:ext cx="612600" cy="6030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58" name="Google Shape;1158;p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1688" y="16043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59" name="Google Shape;1159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9075" y="1609163"/>
              <a:ext cx="612600" cy="6030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0" name="Google Shape;1160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66475" y="16043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1" name="Google Shape;1161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43875" y="1609400"/>
              <a:ext cx="612600" cy="6024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2" name="Google Shape;1162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21275" y="1596613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3" name="Google Shape;1163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698675" y="15905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4" name="Google Shape;1164;p4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76563" y="1609400"/>
              <a:ext cx="612600" cy="6024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5" name="Google Shape;1165;p4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54438" y="16043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6" name="Google Shape;1166;p4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732325" y="15972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7" name="Google Shape;1167;p4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1688" y="9415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8" name="Google Shape;1168;p4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088100" y="16043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69" name="Google Shape;1169;p4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11688" y="226708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0" name="Google Shape;1170;p4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666475" y="22670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1" name="Google Shape;1171;p4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343863" y="2268573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2" name="Google Shape;1172;p4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021250" y="225169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3" name="Google Shape;1173;p4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698650" y="223961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4" name="Google Shape;1174;p4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376050" y="225974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5" name="Google Shape;1175;p4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053438" y="226706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6" name="Google Shape;1176;p4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5730830" y="225445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7" name="Google Shape;1177;p4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408230" y="226861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8" name="Google Shape;1178;p47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7085625" y="226706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79" name="Google Shape;1179;p47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989075" y="2268588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0" name="Google Shape;1180;p47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7763025" y="22719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1" name="Google Shape;1181;p47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11688" y="292984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2" name="Google Shape;1182;p47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89072" y="29377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3" name="Google Shape;1183;p47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666463" y="29298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4" name="Google Shape;1184;p47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343850" y="29379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5" name="Google Shape;1185;p47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021250" y="29379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6" name="Google Shape;1186;p47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698650" y="29298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7" name="Google Shape;1187;p47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376050" y="29203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8" name="Google Shape;1188;p47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053438" y="29298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89" name="Google Shape;1189;p47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730825" y="2926313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0" name="Google Shape;1190;p47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408225" y="29329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1" name="Google Shape;1191;p47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11688" y="3592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2" name="Google Shape;1192;p47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085625" y="29298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3" name="Google Shape;1193;p47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7763025" y="2939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4" name="Google Shape;1194;p47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700200" y="3592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5" name="Google Shape;1195;p47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6411038" y="9400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6" name="Google Shape;1196;p47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990600" y="943050"/>
              <a:ext cx="609600" cy="609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7" name="Google Shape;1197;p47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666475" y="941525"/>
              <a:ext cx="612600" cy="612600"/>
            </a:xfrm>
            <a:prstGeom prst="ellipse">
              <a:avLst/>
            </a:prstGeom>
            <a:noFill/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8" name="Google Shape;1198;p47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345388" y="943050"/>
              <a:ext cx="609600" cy="609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199" name="Google Shape;1199;p47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3021275" y="9415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0" name="Google Shape;1200;p47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3700200" y="9415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1" name="Google Shape;1201;p47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4379125" y="943038"/>
              <a:ext cx="609600" cy="609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2" name="Google Shape;1202;p47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055000" y="9415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3" name="Google Shape;1203;p47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733925" y="943050"/>
              <a:ext cx="609600" cy="609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4" name="Google Shape;1204;p47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091200" y="944563"/>
              <a:ext cx="609600" cy="609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5" name="Google Shape;1205;p47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989075" y="35971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6" name="Google Shape;1206;p47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1666475" y="3592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7" name="Google Shape;1207;p47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344638" y="35971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8" name="Google Shape;1208;p47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022413" y="3592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09" name="Google Shape;1209;p47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5733925" y="35981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0" name="Google Shape;1210;p47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378163" y="35981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1" name="Google Shape;1211;p47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5056038" y="35926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2" name="Google Shape;1212;p47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7089688" y="35981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3" name="Google Shape;1213;p47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6411813" y="35972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4" name="Google Shape;1214;p47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7767575" y="36073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5" name="Google Shape;1215;p47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311688" y="42554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6" name="Google Shape;1216;p47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989075" y="425660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17" name="Google Shape;1217;p47"/>
            <p:cNvSpPr txBox="1"/>
            <p:nvPr/>
          </p:nvSpPr>
          <p:spPr>
            <a:xfrm>
              <a:off x="5861600" y="4345250"/>
              <a:ext cx="25197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chemeClr val="dk1"/>
                  </a:solidFill>
                  <a:latin typeface="Roche Sans"/>
                  <a:ea typeface="Roche Sans"/>
                  <a:cs typeface="Roche Sans"/>
                  <a:sym typeface="Roche Sans"/>
                </a:rPr>
                <a:t>and many more …</a:t>
              </a:r>
              <a:endParaRPr b="1" i="0" sz="2300" u="none" cap="none" strike="noStrike">
                <a:solidFill>
                  <a:schemeClr val="dk1"/>
                </a:solidFill>
                <a:latin typeface="Roche Sans"/>
                <a:ea typeface="Roche Sans"/>
                <a:cs typeface="Roche Sans"/>
                <a:sym typeface="Roche Sans"/>
              </a:endParaRPr>
            </a:p>
          </p:txBody>
        </p:sp>
        <p:pic>
          <p:nvPicPr>
            <p:cNvPr id="1218" name="Google Shape;1218;p47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4379125" y="427602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19" name="Google Shape;1219;p47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5056525" y="4276950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20" name="Google Shape;1220;p47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666463" y="42767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21" name="Google Shape;1221;p47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343838" y="42767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22" name="Google Shape;1222;p47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021213" y="42836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223" name="Google Shape;1223;p47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3698600" y="4283675"/>
              <a:ext cx="612600" cy="612600"/>
            </a:xfrm>
            <a:prstGeom prst="ellipse">
              <a:avLst/>
            </a:prstGeom>
            <a:noFill/>
            <a:ln cap="flat" cmpd="sng" w="19050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20" name="Google Shape;120;p23"/>
          <p:cNvPicPr preferRelativeResize="0"/>
          <p:nvPr/>
        </p:nvPicPr>
        <p:blipFill rotWithShape="1">
          <a:blip r:embed="rId3">
            <a:alphaModFix/>
          </a:blip>
          <a:srcRect b="3266" l="14727" r="49998" t="2881"/>
          <a:stretch/>
        </p:blipFill>
        <p:spPr>
          <a:xfrm>
            <a:off x="571500" y="1443042"/>
            <a:ext cx="1873785" cy="3324217"/>
          </a:xfrm>
          <a:custGeom>
            <a:rect b="b" l="l" r="r" t="t"/>
            <a:pathLst>
              <a:path extrusionOk="0" h="3324217" w="1873785">
                <a:moveTo>
                  <a:pt x="0" y="0"/>
                </a:moveTo>
                <a:lnTo>
                  <a:pt x="1873785" y="0"/>
                </a:lnTo>
                <a:lnTo>
                  <a:pt x="1873785" y="3324217"/>
                </a:lnTo>
                <a:lnTo>
                  <a:pt x="0" y="332421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571500" y="1443041"/>
            <a:ext cx="1873800" cy="3324300"/>
          </a:xfrm>
          <a:prstGeom prst="rect">
            <a:avLst/>
          </a:prstGeom>
          <a:solidFill>
            <a:schemeClr val="dk1">
              <a:alpha val="89410"/>
            </a:schemeClr>
          </a:solidFill>
          <a:ln>
            <a:noFill/>
          </a:ln>
        </p:spPr>
        <p:txBody>
          <a:bodyPr anchorCtr="0" anchor="ctr" bIns="72000" lIns="144000" spcFirstLastPara="1" rIns="144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Main task: reporting </a:t>
            </a:r>
            <a:b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clinical trials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Product Development Data Sciences</a:t>
            </a:r>
            <a:endParaRPr/>
          </a:p>
        </p:txBody>
      </p:sp>
      <p:cxnSp>
        <p:nvCxnSpPr>
          <p:cNvPr id="123" name="Google Shape;123;p23"/>
          <p:cNvCxnSpPr/>
          <p:nvPr/>
        </p:nvCxnSpPr>
        <p:spPr>
          <a:xfrm>
            <a:off x="719697" y="4518660"/>
            <a:ext cx="495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4" name="Google Shape;1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171" y="1920059"/>
            <a:ext cx="495299" cy="49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23"/>
          <p:cNvGrpSpPr/>
          <p:nvPr/>
        </p:nvGrpSpPr>
        <p:grpSpPr>
          <a:xfrm>
            <a:off x="2833016" y="1533437"/>
            <a:ext cx="6243322" cy="3143353"/>
            <a:chOff x="2833016" y="1533437"/>
            <a:chExt cx="6243322" cy="3143353"/>
          </a:xfrm>
        </p:grpSpPr>
        <p:grpSp>
          <p:nvGrpSpPr>
            <p:cNvPr id="126" name="Google Shape;126;p23"/>
            <p:cNvGrpSpPr/>
            <p:nvPr/>
          </p:nvGrpSpPr>
          <p:grpSpPr>
            <a:xfrm>
              <a:off x="6256364" y="1833073"/>
              <a:ext cx="2544660" cy="2544660"/>
              <a:chOff x="6256364" y="1952017"/>
              <a:chExt cx="2544660" cy="2544660"/>
            </a:xfrm>
          </p:grpSpPr>
          <p:sp>
            <p:nvSpPr>
              <p:cNvPr id="127" name="Google Shape;127;p23"/>
              <p:cNvSpPr/>
              <p:nvPr/>
            </p:nvSpPr>
            <p:spPr>
              <a:xfrm>
                <a:off x="6256364" y="1952017"/>
                <a:ext cx="2544600" cy="25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8" name="Google Shape;128;p23"/>
              <p:cNvPicPr preferRelativeResize="0"/>
              <p:nvPr/>
            </p:nvPicPr>
            <p:blipFill rotWithShape="1">
              <a:blip r:embed="rId5">
                <a:alphaModFix/>
              </a:blip>
              <a:srcRect b="-10385" l="14578" r="12236" t="-14896"/>
              <a:stretch/>
            </p:blipFill>
            <p:spPr>
              <a:xfrm>
                <a:off x="6256364" y="1952017"/>
                <a:ext cx="2544660" cy="2544660"/>
              </a:xfrm>
              <a:custGeom>
                <a:rect b="b" l="l" r="r" t="t"/>
                <a:pathLst>
                  <a:path extrusionOk="0" h="2412000" w="2412000">
                    <a:moveTo>
                      <a:pt x="1206000" y="0"/>
                    </a:moveTo>
                    <a:cubicBezTo>
                      <a:pt x="1872055" y="0"/>
                      <a:pt x="2412000" y="539945"/>
                      <a:pt x="2412000" y="1206000"/>
                    </a:cubicBezTo>
                    <a:cubicBezTo>
                      <a:pt x="2412000" y="1872055"/>
                      <a:pt x="1872055" y="2412000"/>
                      <a:pt x="1206000" y="2412000"/>
                    </a:cubicBezTo>
                    <a:cubicBezTo>
                      <a:pt x="539945" y="2412000"/>
                      <a:pt x="0" y="1872055"/>
                      <a:pt x="0" y="1206000"/>
                    </a:cubicBezTo>
                    <a:cubicBezTo>
                      <a:pt x="0" y="539945"/>
                      <a:pt x="539945" y="0"/>
                      <a:pt x="1206000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</p:pic>
        </p:grpSp>
        <p:sp>
          <p:nvSpPr>
            <p:cNvPr id="129" name="Google Shape;129;p23"/>
            <p:cNvSpPr/>
            <p:nvPr/>
          </p:nvSpPr>
          <p:spPr>
            <a:xfrm flipH="1" rot="254315">
              <a:off x="6083485" y="1660103"/>
              <a:ext cx="2890004" cy="2890004"/>
            </a:xfrm>
            <a:prstGeom prst="arc">
              <a:avLst>
                <a:gd fmla="val 19366768" name="adj1"/>
                <a:gd fmla="val 20907741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3"/>
            <p:cNvSpPr/>
            <p:nvPr/>
          </p:nvSpPr>
          <p:spPr>
            <a:xfrm flipH="1" rot="254315">
              <a:off x="6083485" y="1660103"/>
              <a:ext cx="2890004" cy="2890004"/>
            </a:xfrm>
            <a:prstGeom prst="arc">
              <a:avLst>
                <a:gd fmla="val 1068199" name="adj1"/>
                <a:gd fmla="val 2655712" name="adj2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med" w="med" type="oval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3"/>
            <p:cNvSpPr txBox="1"/>
            <p:nvPr/>
          </p:nvSpPr>
          <p:spPr>
            <a:xfrm>
              <a:off x="2833016" y="1604352"/>
              <a:ext cx="2593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313145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Summarising safety and efficacy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 txBox="1"/>
            <p:nvPr/>
          </p:nvSpPr>
          <p:spPr>
            <a:xfrm>
              <a:off x="2833017" y="2858928"/>
              <a:ext cx="235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313145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Providing an accurate picture of trial outcomes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3"/>
            <p:cNvSpPr txBox="1"/>
            <p:nvPr/>
          </p:nvSpPr>
          <p:spPr>
            <a:xfrm>
              <a:off x="2833016" y="4113505"/>
              <a:ext cx="2593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313145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Managing data collection across international sites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34;p23"/>
            <p:cNvCxnSpPr/>
            <p:nvPr/>
          </p:nvCxnSpPr>
          <p:spPr>
            <a:xfrm>
              <a:off x="2835442" y="2477861"/>
              <a:ext cx="2659800" cy="0"/>
            </a:xfrm>
            <a:prstGeom prst="straightConnector1">
              <a:avLst/>
            </a:prstGeom>
            <a:noFill/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23"/>
            <p:cNvCxnSpPr/>
            <p:nvPr/>
          </p:nvCxnSpPr>
          <p:spPr>
            <a:xfrm>
              <a:off x="2835442" y="3732438"/>
              <a:ext cx="2659800" cy="0"/>
            </a:xfrm>
            <a:prstGeom prst="straightConnector1">
              <a:avLst/>
            </a:prstGeom>
            <a:noFill/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6" name="Google Shape;136;p23"/>
            <p:cNvGrpSpPr/>
            <p:nvPr/>
          </p:nvGrpSpPr>
          <p:grpSpPr>
            <a:xfrm>
              <a:off x="6336241" y="1533437"/>
              <a:ext cx="634200" cy="634200"/>
              <a:chOff x="6336241" y="1533437"/>
              <a:chExt cx="634200" cy="634200"/>
            </a:xfrm>
          </p:grpSpPr>
          <p:sp>
            <p:nvSpPr>
              <p:cNvPr id="137" name="Google Shape;137;p23"/>
              <p:cNvSpPr/>
              <p:nvPr/>
            </p:nvSpPr>
            <p:spPr>
              <a:xfrm flipH="1">
                <a:off x="6336241" y="1533437"/>
                <a:ext cx="634200" cy="634200"/>
              </a:xfrm>
              <a:prstGeom prst="ellipse">
                <a:avLst/>
              </a:prstGeom>
              <a:solidFill>
                <a:schemeClr val="accent4"/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endParaRPr>
              </a:p>
            </p:txBody>
          </p:sp>
          <p:grpSp>
            <p:nvGrpSpPr>
              <p:cNvPr id="138" name="Google Shape;138;p23"/>
              <p:cNvGrpSpPr/>
              <p:nvPr/>
            </p:nvGrpSpPr>
            <p:grpSpPr>
              <a:xfrm>
                <a:off x="6511765" y="1705795"/>
                <a:ext cx="283449" cy="289777"/>
                <a:chOff x="4854575" y="2884488"/>
                <a:chExt cx="355601" cy="363539"/>
              </a:xfrm>
            </p:grpSpPr>
            <p:sp>
              <p:nvSpPr>
                <p:cNvPr id="139" name="Google Shape;139;p23"/>
                <p:cNvSpPr/>
                <p:nvPr/>
              </p:nvSpPr>
              <p:spPr>
                <a:xfrm>
                  <a:off x="4854575" y="2884488"/>
                  <a:ext cx="257174" cy="333376"/>
                </a:xfrm>
                <a:custGeom>
                  <a:rect b="b" l="l" r="r" t="t"/>
                  <a:pathLst>
                    <a:path extrusionOk="0" h="1258" w="972">
                      <a:moveTo>
                        <a:pt x="950" y="1258"/>
                      </a:moveTo>
                      <a:lnTo>
                        <a:pt x="114" y="1258"/>
                      </a:lnTo>
                      <a:lnTo>
                        <a:pt x="114" y="1258"/>
                      </a:lnTo>
                      <a:lnTo>
                        <a:pt x="103" y="1258"/>
                      </a:lnTo>
                      <a:lnTo>
                        <a:pt x="91" y="1256"/>
                      </a:lnTo>
                      <a:lnTo>
                        <a:pt x="81" y="1253"/>
                      </a:lnTo>
                      <a:lnTo>
                        <a:pt x="70" y="1249"/>
                      </a:lnTo>
                      <a:lnTo>
                        <a:pt x="59" y="1243"/>
                      </a:lnTo>
                      <a:lnTo>
                        <a:pt x="50" y="1238"/>
                      </a:lnTo>
                      <a:lnTo>
                        <a:pt x="41" y="1231"/>
                      </a:lnTo>
                      <a:lnTo>
                        <a:pt x="33" y="1224"/>
                      </a:lnTo>
                      <a:lnTo>
                        <a:pt x="26" y="1216"/>
                      </a:lnTo>
                      <a:lnTo>
                        <a:pt x="19" y="1207"/>
                      </a:lnTo>
                      <a:lnTo>
                        <a:pt x="14" y="1198"/>
                      </a:lnTo>
                      <a:lnTo>
                        <a:pt x="9" y="1188"/>
                      </a:lnTo>
                      <a:lnTo>
                        <a:pt x="5" y="1177"/>
                      </a:lnTo>
                      <a:lnTo>
                        <a:pt x="2" y="1167"/>
                      </a:lnTo>
                      <a:lnTo>
                        <a:pt x="1" y="1155"/>
                      </a:lnTo>
                      <a:lnTo>
                        <a:pt x="0" y="1144"/>
                      </a:lnTo>
                      <a:lnTo>
                        <a:pt x="0" y="115"/>
                      </a:lnTo>
                      <a:lnTo>
                        <a:pt x="0" y="115"/>
                      </a:lnTo>
                      <a:lnTo>
                        <a:pt x="1" y="103"/>
                      </a:lnTo>
                      <a:lnTo>
                        <a:pt x="2" y="92"/>
                      </a:lnTo>
                      <a:lnTo>
                        <a:pt x="5" y="81"/>
                      </a:lnTo>
                      <a:lnTo>
                        <a:pt x="9" y="71"/>
                      </a:lnTo>
                      <a:lnTo>
                        <a:pt x="14" y="61"/>
                      </a:lnTo>
                      <a:lnTo>
                        <a:pt x="19" y="50"/>
                      </a:lnTo>
                      <a:lnTo>
                        <a:pt x="26" y="42"/>
                      </a:lnTo>
                      <a:lnTo>
                        <a:pt x="33" y="34"/>
                      </a:lnTo>
                      <a:lnTo>
                        <a:pt x="41" y="26"/>
                      </a:lnTo>
                      <a:lnTo>
                        <a:pt x="50" y="20"/>
                      </a:lnTo>
                      <a:lnTo>
                        <a:pt x="59" y="14"/>
                      </a:lnTo>
                      <a:lnTo>
                        <a:pt x="70" y="9"/>
                      </a:lnTo>
                      <a:lnTo>
                        <a:pt x="81" y="5"/>
                      </a:lnTo>
                      <a:lnTo>
                        <a:pt x="91" y="3"/>
                      </a:lnTo>
                      <a:lnTo>
                        <a:pt x="103" y="1"/>
                      </a:lnTo>
                      <a:lnTo>
                        <a:pt x="114" y="0"/>
                      </a:lnTo>
                      <a:lnTo>
                        <a:pt x="857" y="0"/>
                      </a:lnTo>
                      <a:lnTo>
                        <a:pt x="857" y="0"/>
                      </a:lnTo>
                      <a:lnTo>
                        <a:pt x="870" y="1"/>
                      </a:lnTo>
                      <a:lnTo>
                        <a:pt x="881" y="3"/>
                      </a:lnTo>
                      <a:lnTo>
                        <a:pt x="892" y="5"/>
                      </a:lnTo>
                      <a:lnTo>
                        <a:pt x="902" y="9"/>
                      </a:lnTo>
                      <a:lnTo>
                        <a:pt x="912" y="14"/>
                      </a:lnTo>
                      <a:lnTo>
                        <a:pt x="922" y="20"/>
                      </a:lnTo>
                      <a:lnTo>
                        <a:pt x="930" y="26"/>
                      </a:lnTo>
                      <a:lnTo>
                        <a:pt x="938" y="34"/>
                      </a:lnTo>
                      <a:lnTo>
                        <a:pt x="946" y="42"/>
                      </a:lnTo>
                      <a:lnTo>
                        <a:pt x="952" y="50"/>
                      </a:lnTo>
                      <a:lnTo>
                        <a:pt x="958" y="61"/>
                      </a:lnTo>
                      <a:lnTo>
                        <a:pt x="963" y="71"/>
                      </a:lnTo>
                      <a:lnTo>
                        <a:pt x="966" y="81"/>
                      </a:lnTo>
                      <a:lnTo>
                        <a:pt x="970" y="92"/>
                      </a:lnTo>
                      <a:lnTo>
                        <a:pt x="972" y="103"/>
                      </a:lnTo>
                      <a:lnTo>
                        <a:pt x="972" y="115"/>
                      </a:lnTo>
                      <a:lnTo>
                        <a:pt x="972" y="887"/>
                      </a:lnTo>
                      <a:lnTo>
                        <a:pt x="915" y="887"/>
                      </a:lnTo>
                      <a:lnTo>
                        <a:pt x="915" y="115"/>
                      </a:lnTo>
                      <a:lnTo>
                        <a:pt x="915" y="115"/>
                      </a:lnTo>
                      <a:lnTo>
                        <a:pt x="914" y="103"/>
                      </a:lnTo>
                      <a:lnTo>
                        <a:pt x="910" y="93"/>
                      </a:lnTo>
                      <a:lnTo>
                        <a:pt x="905" y="83"/>
                      </a:lnTo>
                      <a:lnTo>
                        <a:pt x="898" y="75"/>
                      </a:lnTo>
                      <a:lnTo>
                        <a:pt x="890" y="68"/>
                      </a:lnTo>
                      <a:lnTo>
                        <a:pt x="880" y="62"/>
                      </a:lnTo>
                      <a:lnTo>
                        <a:pt x="870" y="59"/>
                      </a:lnTo>
                      <a:lnTo>
                        <a:pt x="857" y="58"/>
                      </a:lnTo>
                      <a:lnTo>
                        <a:pt x="114" y="58"/>
                      </a:lnTo>
                      <a:lnTo>
                        <a:pt x="114" y="58"/>
                      </a:lnTo>
                      <a:lnTo>
                        <a:pt x="103" y="59"/>
                      </a:lnTo>
                      <a:lnTo>
                        <a:pt x="92" y="62"/>
                      </a:lnTo>
                      <a:lnTo>
                        <a:pt x="83" y="68"/>
                      </a:lnTo>
                      <a:lnTo>
                        <a:pt x="74" y="75"/>
                      </a:lnTo>
                      <a:lnTo>
                        <a:pt x="67" y="83"/>
                      </a:lnTo>
                      <a:lnTo>
                        <a:pt x="61" y="93"/>
                      </a:lnTo>
                      <a:lnTo>
                        <a:pt x="58" y="103"/>
                      </a:lnTo>
                      <a:lnTo>
                        <a:pt x="57" y="115"/>
                      </a:lnTo>
                      <a:lnTo>
                        <a:pt x="57" y="1144"/>
                      </a:lnTo>
                      <a:lnTo>
                        <a:pt x="57" y="1144"/>
                      </a:lnTo>
                      <a:lnTo>
                        <a:pt x="58" y="1155"/>
                      </a:lnTo>
                      <a:lnTo>
                        <a:pt x="61" y="1166"/>
                      </a:lnTo>
                      <a:lnTo>
                        <a:pt x="67" y="1175"/>
                      </a:lnTo>
                      <a:lnTo>
                        <a:pt x="74" y="1184"/>
                      </a:lnTo>
                      <a:lnTo>
                        <a:pt x="83" y="1191"/>
                      </a:lnTo>
                      <a:lnTo>
                        <a:pt x="92" y="1196"/>
                      </a:lnTo>
                      <a:lnTo>
                        <a:pt x="103" y="1199"/>
                      </a:lnTo>
                      <a:lnTo>
                        <a:pt x="114" y="1201"/>
                      </a:lnTo>
                      <a:lnTo>
                        <a:pt x="950" y="1201"/>
                      </a:lnTo>
                      <a:lnTo>
                        <a:pt x="950" y="12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23"/>
                <p:cNvSpPr/>
                <p:nvPr/>
              </p:nvSpPr>
              <p:spPr>
                <a:xfrm>
                  <a:off x="4886325" y="2914651"/>
                  <a:ext cx="203201" cy="242889"/>
                </a:xfrm>
                <a:custGeom>
                  <a:rect b="b" l="l" r="r" t="t"/>
                  <a:pathLst>
                    <a:path extrusionOk="0" h="915" w="769">
                      <a:moveTo>
                        <a:pt x="740" y="915"/>
                      </a:moveTo>
                      <a:lnTo>
                        <a:pt x="29" y="915"/>
                      </a:lnTo>
                      <a:lnTo>
                        <a:pt x="29" y="915"/>
                      </a:lnTo>
                      <a:lnTo>
                        <a:pt x="23" y="913"/>
                      </a:lnTo>
                      <a:lnTo>
                        <a:pt x="17" y="911"/>
                      </a:lnTo>
                      <a:lnTo>
                        <a:pt x="13" y="909"/>
                      </a:lnTo>
                      <a:lnTo>
                        <a:pt x="8" y="905"/>
                      </a:lnTo>
                      <a:lnTo>
                        <a:pt x="5" y="901"/>
                      </a:lnTo>
                      <a:lnTo>
                        <a:pt x="2" y="896"/>
                      </a:lnTo>
                      <a:lnTo>
                        <a:pt x="1" y="891"/>
                      </a:lnTo>
                      <a:lnTo>
                        <a:pt x="0" y="88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22"/>
                      </a:lnTo>
                      <a:lnTo>
                        <a:pt x="2" y="17"/>
                      </a:lnTo>
                      <a:lnTo>
                        <a:pt x="5" y="12"/>
                      </a:lnTo>
                      <a:lnTo>
                        <a:pt x="8" y="8"/>
                      </a:lnTo>
                      <a:lnTo>
                        <a:pt x="13" y="4"/>
                      </a:lnTo>
                      <a:lnTo>
                        <a:pt x="17" y="2"/>
                      </a:lnTo>
                      <a:lnTo>
                        <a:pt x="23" y="0"/>
                      </a:lnTo>
                      <a:lnTo>
                        <a:pt x="29" y="0"/>
                      </a:lnTo>
                      <a:lnTo>
                        <a:pt x="715" y="0"/>
                      </a:lnTo>
                      <a:lnTo>
                        <a:pt x="715" y="0"/>
                      </a:lnTo>
                      <a:lnTo>
                        <a:pt x="721" y="0"/>
                      </a:lnTo>
                      <a:lnTo>
                        <a:pt x="726" y="2"/>
                      </a:lnTo>
                      <a:lnTo>
                        <a:pt x="731" y="4"/>
                      </a:lnTo>
                      <a:lnTo>
                        <a:pt x="735" y="8"/>
                      </a:lnTo>
                      <a:lnTo>
                        <a:pt x="738" y="12"/>
                      </a:lnTo>
                      <a:lnTo>
                        <a:pt x="741" y="17"/>
                      </a:lnTo>
                      <a:lnTo>
                        <a:pt x="743" y="22"/>
                      </a:lnTo>
                      <a:lnTo>
                        <a:pt x="743" y="28"/>
                      </a:lnTo>
                      <a:lnTo>
                        <a:pt x="743" y="681"/>
                      </a:lnTo>
                      <a:lnTo>
                        <a:pt x="743" y="681"/>
                      </a:lnTo>
                      <a:lnTo>
                        <a:pt x="743" y="687"/>
                      </a:lnTo>
                      <a:lnTo>
                        <a:pt x="741" y="693"/>
                      </a:lnTo>
                      <a:lnTo>
                        <a:pt x="738" y="698"/>
                      </a:lnTo>
                      <a:lnTo>
                        <a:pt x="735" y="703"/>
                      </a:lnTo>
                      <a:lnTo>
                        <a:pt x="731" y="706"/>
                      </a:lnTo>
                      <a:lnTo>
                        <a:pt x="726" y="709"/>
                      </a:lnTo>
                      <a:lnTo>
                        <a:pt x="721" y="710"/>
                      </a:lnTo>
                      <a:lnTo>
                        <a:pt x="715" y="711"/>
                      </a:lnTo>
                      <a:lnTo>
                        <a:pt x="715" y="711"/>
                      </a:lnTo>
                      <a:lnTo>
                        <a:pt x="709" y="710"/>
                      </a:lnTo>
                      <a:lnTo>
                        <a:pt x="704" y="709"/>
                      </a:lnTo>
                      <a:lnTo>
                        <a:pt x="699" y="706"/>
                      </a:lnTo>
                      <a:lnTo>
                        <a:pt x="695" y="703"/>
                      </a:lnTo>
                      <a:lnTo>
                        <a:pt x="691" y="698"/>
                      </a:lnTo>
                      <a:lnTo>
                        <a:pt x="689" y="693"/>
                      </a:lnTo>
                      <a:lnTo>
                        <a:pt x="687" y="687"/>
                      </a:lnTo>
                      <a:lnTo>
                        <a:pt x="687" y="681"/>
                      </a:lnTo>
                      <a:lnTo>
                        <a:pt x="687" y="57"/>
                      </a:lnTo>
                      <a:lnTo>
                        <a:pt x="58" y="57"/>
                      </a:lnTo>
                      <a:lnTo>
                        <a:pt x="58" y="857"/>
                      </a:lnTo>
                      <a:lnTo>
                        <a:pt x="740" y="857"/>
                      </a:lnTo>
                      <a:lnTo>
                        <a:pt x="740" y="857"/>
                      </a:lnTo>
                      <a:lnTo>
                        <a:pt x="745" y="857"/>
                      </a:lnTo>
                      <a:lnTo>
                        <a:pt x="751" y="859"/>
                      </a:lnTo>
                      <a:lnTo>
                        <a:pt x="757" y="862"/>
                      </a:lnTo>
                      <a:lnTo>
                        <a:pt x="761" y="865"/>
                      </a:lnTo>
                      <a:lnTo>
                        <a:pt x="764" y="869"/>
                      </a:lnTo>
                      <a:lnTo>
                        <a:pt x="767" y="874"/>
                      </a:lnTo>
                      <a:lnTo>
                        <a:pt x="768" y="879"/>
                      </a:lnTo>
                      <a:lnTo>
                        <a:pt x="769" y="885"/>
                      </a:lnTo>
                      <a:lnTo>
                        <a:pt x="769" y="885"/>
                      </a:lnTo>
                      <a:lnTo>
                        <a:pt x="768" y="891"/>
                      </a:lnTo>
                      <a:lnTo>
                        <a:pt x="767" y="896"/>
                      </a:lnTo>
                      <a:lnTo>
                        <a:pt x="764" y="901"/>
                      </a:lnTo>
                      <a:lnTo>
                        <a:pt x="761" y="905"/>
                      </a:lnTo>
                      <a:lnTo>
                        <a:pt x="757" y="909"/>
                      </a:lnTo>
                      <a:lnTo>
                        <a:pt x="751" y="911"/>
                      </a:lnTo>
                      <a:lnTo>
                        <a:pt x="745" y="913"/>
                      </a:lnTo>
                      <a:lnTo>
                        <a:pt x="740" y="915"/>
                      </a:lnTo>
                      <a:lnTo>
                        <a:pt x="740" y="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23"/>
                <p:cNvSpPr/>
                <p:nvPr/>
              </p:nvSpPr>
              <p:spPr>
                <a:xfrm>
                  <a:off x="5097463" y="3028951"/>
                  <a:ext cx="112713" cy="219076"/>
                </a:xfrm>
                <a:custGeom>
                  <a:rect b="b" l="l" r="r" t="t"/>
                  <a:pathLst>
                    <a:path extrusionOk="0" h="829" w="428">
                      <a:moveTo>
                        <a:pt x="400" y="829"/>
                      </a:moveTo>
                      <a:lnTo>
                        <a:pt x="400" y="829"/>
                      </a:lnTo>
                      <a:lnTo>
                        <a:pt x="394" y="828"/>
                      </a:lnTo>
                      <a:lnTo>
                        <a:pt x="388" y="826"/>
                      </a:lnTo>
                      <a:lnTo>
                        <a:pt x="382" y="823"/>
                      </a:lnTo>
                      <a:lnTo>
                        <a:pt x="378" y="818"/>
                      </a:lnTo>
                      <a:lnTo>
                        <a:pt x="206" y="588"/>
                      </a:lnTo>
                      <a:lnTo>
                        <a:pt x="206" y="588"/>
                      </a:lnTo>
                      <a:lnTo>
                        <a:pt x="203" y="585"/>
                      </a:lnTo>
                      <a:lnTo>
                        <a:pt x="201" y="580"/>
                      </a:lnTo>
                      <a:lnTo>
                        <a:pt x="200" y="576"/>
                      </a:lnTo>
                      <a:lnTo>
                        <a:pt x="200" y="571"/>
                      </a:lnTo>
                      <a:lnTo>
                        <a:pt x="200" y="311"/>
                      </a:lnTo>
                      <a:lnTo>
                        <a:pt x="200" y="311"/>
                      </a:lnTo>
                      <a:lnTo>
                        <a:pt x="199" y="295"/>
                      </a:lnTo>
                      <a:lnTo>
                        <a:pt x="196" y="279"/>
                      </a:lnTo>
                      <a:lnTo>
                        <a:pt x="191" y="262"/>
                      </a:lnTo>
                      <a:lnTo>
                        <a:pt x="184" y="245"/>
                      </a:lnTo>
                      <a:lnTo>
                        <a:pt x="176" y="229"/>
                      </a:lnTo>
                      <a:lnTo>
                        <a:pt x="166" y="213"/>
                      </a:lnTo>
                      <a:lnTo>
                        <a:pt x="155" y="197"/>
                      </a:lnTo>
                      <a:lnTo>
                        <a:pt x="142" y="180"/>
                      </a:lnTo>
                      <a:lnTo>
                        <a:pt x="128" y="164"/>
                      </a:lnTo>
                      <a:lnTo>
                        <a:pt x="113" y="147"/>
                      </a:lnTo>
                      <a:lnTo>
                        <a:pt x="98" y="131"/>
                      </a:lnTo>
                      <a:lnTo>
                        <a:pt x="81" y="115"/>
                      </a:lnTo>
                      <a:lnTo>
                        <a:pt x="46" y="83"/>
                      </a:lnTo>
                      <a:lnTo>
                        <a:pt x="10" y="50"/>
                      </a:lnTo>
                      <a:lnTo>
                        <a:pt x="10" y="50"/>
                      </a:lnTo>
                      <a:lnTo>
                        <a:pt x="6" y="46"/>
                      </a:lnTo>
                      <a:lnTo>
                        <a:pt x="3" y="41"/>
                      </a:lnTo>
                      <a:lnTo>
                        <a:pt x="1" y="36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1" y="20"/>
                      </a:lnTo>
                      <a:lnTo>
                        <a:pt x="3" y="15"/>
                      </a:lnTo>
                      <a:lnTo>
                        <a:pt x="7" y="10"/>
                      </a:lnTo>
                      <a:lnTo>
                        <a:pt x="7" y="10"/>
                      </a:lnTo>
                      <a:lnTo>
                        <a:pt x="11" y="6"/>
                      </a:lnTo>
                      <a:lnTo>
                        <a:pt x="15" y="3"/>
                      </a:lnTo>
                      <a:lnTo>
                        <a:pt x="21" y="1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2" y="4"/>
                      </a:lnTo>
                      <a:lnTo>
                        <a:pt x="47" y="7"/>
                      </a:lnTo>
                      <a:lnTo>
                        <a:pt x="47" y="7"/>
                      </a:lnTo>
                      <a:lnTo>
                        <a:pt x="92" y="46"/>
                      </a:lnTo>
                      <a:lnTo>
                        <a:pt x="113" y="67"/>
                      </a:lnTo>
                      <a:lnTo>
                        <a:pt x="133" y="86"/>
                      </a:lnTo>
                      <a:lnTo>
                        <a:pt x="151" y="104"/>
                      </a:lnTo>
                      <a:lnTo>
                        <a:pt x="169" y="123"/>
                      </a:lnTo>
                      <a:lnTo>
                        <a:pt x="185" y="142"/>
                      </a:lnTo>
                      <a:lnTo>
                        <a:pt x="199" y="160"/>
                      </a:lnTo>
                      <a:lnTo>
                        <a:pt x="212" y="179"/>
                      </a:lnTo>
                      <a:lnTo>
                        <a:pt x="224" y="198"/>
                      </a:lnTo>
                      <a:lnTo>
                        <a:pt x="234" y="216"/>
                      </a:lnTo>
                      <a:lnTo>
                        <a:pt x="242" y="235"/>
                      </a:lnTo>
                      <a:lnTo>
                        <a:pt x="248" y="253"/>
                      </a:lnTo>
                      <a:lnTo>
                        <a:pt x="253" y="273"/>
                      </a:lnTo>
                      <a:lnTo>
                        <a:pt x="257" y="292"/>
                      </a:lnTo>
                      <a:lnTo>
                        <a:pt x="258" y="311"/>
                      </a:lnTo>
                      <a:lnTo>
                        <a:pt x="258" y="562"/>
                      </a:lnTo>
                      <a:lnTo>
                        <a:pt x="423" y="783"/>
                      </a:lnTo>
                      <a:lnTo>
                        <a:pt x="423" y="783"/>
                      </a:lnTo>
                      <a:lnTo>
                        <a:pt x="426" y="788"/>
                      </a:lnTo>
                      <a:lnTo>
                        <a:pt x="428" y="793"/>
                      </a:lnTo>
                      <a:lnTo>
                        <a:pt x="428" y="798"/>
                      </a:lnTo>
                      <a:lnTo>
                        <a:pt x="428" y="804"/>
                      </a:lnTo>
                      <a:lnTo>
                        <a:pt x="427" y="809"/>
                      </a:lnTo>
                      <a:lnTo>
                        <a:pt x="425" y="815"/>
                      </a:lnTo>
                      <a:lnTo>
                        <a:pt x="421" y="820"/>
                      </a:lnTo>
                      <a:lnTo>
                        <a:pt x="417" y="824"/>
                      </a:lnTo>
                      <a:lnTo>
                        <a:pt x="417" y="824"/>
                      </a:lnTo>
                      <a:lnTo>
                        <a:pt x="413" y="826"/>
                      </a:lnTo>
                      <a:lnTo>
                        <a:pt x="409" y="828"/>
                      </a:lnTo>
                      <a:lnTo>
                        <a:pt x="405" y="829"/>
                      </a:lnTo>
                      <a:lnTo>
                        <a:pt x="400" y="829"/>
                      </a:lnTo>
                      <a:lnTo>
                        <a:pt x="400" y="8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23"/>
                <p:cNvSpPr/>
                <p:nvPr/>
              </p:nvSpPr>
              <p:spPr>
                <a:xfrm>
                  <a:off x="5051425" y="3087688"/>
                  <a:ext cx="84138" cy="160338"/>
                </a:xfrm>
                <a:custGeom>
                  <a:rect b="b" l="l" r="r" t="t"/>
                  <a:pathLst>
                    <a:path extrusionOk="0" h="604" w="315">
                      <a:moveTo>
                        <a:pt x="287" y="604"/>
                      </a:moveTo>
                      <a:lnTo>
                        <a:pt x="287" y="604"/>
                      </a:lnTo>
                      <a:lnTo>
                        <a:pt x="281" y="604"/>
                      </a:lnTo>
                      <a:lnTo>
                        <a:pt x="275" y="602"/>
                      </a:lnTo>
                      <a:lnTo>
                        <a:pt x="270" y="598"/>
                      </a:lnTo>
                      <a:lnTo>
                        <a:pt x="265" y="594"/>
                      </a:lnTo>
                      <a:lnTo>
                        <a:pt x="265" y="594"/>
                      </a:lnTo>
                      <a:lnTo>
                        <a:pt x="238" y="557"/>
                      </a:lnTo>
                      <a:lnTo>
                        <a:pt x="217" y="530"/>
                      </a:lnTo>
                      <a:lnTo>
                        <a:pt x="197" y="499"/>
                      </a:lnTo>
                      <a:lnTo>
                        <a:pt x="177" y="465"/>
                      </a:lnTo>
                      <a:lnTo>
                        <a:pt x="168" y="449"/>
                      </a:lnTo>
                      <a:lnTo>
                        <a:pt x="160" y="433"/>
                      </a:lnTo>
                      <a:lnTo>
                        <a:pt x="154" y="417"/>
                      </a:lnTo>
                      <a:lnTo>
                        <a:pt x="149" y="402"/>
                      </a:lnTo>
                      <a:lnTo>
                        <a:pt x="146" y="388"/>
                      </a:lnTo>
                      <a:lnTo>
                        <a:pt x="145" y="376"/>
                      </a:lnTo>
                      <a:lnTo>
                        <a:pt x="145" y="327"/>
                      </a:lnTo>
                      <a:lnTo>
                        <a:pt x="20" y="148"/>
                      </a:lnTo>
                      <a:lnTo>
                        <a:pt x="20" y="148"/>
                      </a:lnTo>
                      <a:lnTo>
                        <a:pt x="16" y="144"/>
                      </a:lnTo>
                      <a:lnTo>
                        <a:pt x="13" y="139"/>
                      </a:lnTo>
                      <a:lnTo>
                        <a:pt x="10" y="132"/>
                      </a:lnTo>
                      <a:lnTo>
                        <a:pt x="7" y="126"/>
                      </a:lnTo>
                      <a:lnTo>
                        <a:pt x="4" y="118"/>
                      </a:lnTo>
                      <a:lnTo>
                        <a:pt x="2" y="110"/>
                      </a:lnTo>
                      <a:lnTo>
                        <a:pt x="1" y="102"/>
                      </a:lnTo>
                      <a:lnTo>
                        <a:pt x="0" y="93"/>
                      </a:lnTo>
                      <a:lnTo>
                        <a:pt x="0" y="85"/>
                      </a:lnTo>
                      <a:lnTo>
                        <a:pt x="1" y="76"/>
                      </a:lnTo>
                      <a:lnTo>
                        <a:pt x="3" y="67"/>
                      </a:lnTo>
                      <a:lnTo>
                        <a:pt x="5" y="58"/>
                      </a:lnTo>
                      <a:lnTo>
                        <a:pt x="8" y="50"/>
                      </a:lnTo>
                      <a:lnTo>
                        <a:pt x="12" y="41"/>
                      </a:lnTo>
                      <a:lnTo>
                        <a:pt x="17" y="33"/>
                      </a:lnTo>
                      <a:lnTo>
                        <a:pt x="23" y="26"/>
                      </a:lnTo>
                      <a:lnTo>
                        <a:pt x="23" y="26"/>
                      </a:lnTo>
                      <a:lnTo>
                        <a:pt x="31" y="20"/>
                      </a:lnTo>
                      <a:lnTo>
                        <a:pt x="38" y="15"/>
                      </a:lnTo>
                      <a:lnTo>
                        <a:pt x="46" y="10"/>
                      </a:lnTo>
                      <a:lnTo>
                        <a:pt x="54" y="7"/>
                      </a:lnTo>
                      <a:lnTo>
                        <a:pt x="62" y="4"/>
                      </a:lnTo>
                      <a:lnTo>
                        <a:pt x="70" y="2"/>
                      </a:lnTo>
                      <a:lnTo>
                        <a:pt x="78" y="1"/>
                      </a:lnTo>
                      <a:lnTo>
                        <a:pt x="87" y="0"/>
                      </a:lnTo>
                      <a:lnTo>
                        <a:pt x="95" y="1"/>
                      </a:lnTo>
                      <a:lnTo>
                        <a:pt x="104" y="2"/>
                      </a:lnTo>
                      <a:lnTo>
                        <a:pt x="112" y="4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7" y="15"/>
                      </a:lnTo>
                      <a:lnTo>
                        <a:pt x="144" y="20"/>
                      </a:lnTo>
                      <a:lnTo>
                        <a:pt x="150" y="26"/>
                      </a:lnTo>
                      <a:lnTo>
                        <a:pt x="279" y="156"/>
                      </a:lnTo>
                      <a:lnTo>
                        <a:pt x="279" y="156"/>
                      </a:lnTo>
                      <a:lnTo>
                        <a:pt x="282" y="160"/>
                      </a:lnTo>
                      <a:lnTo>
                        <a:pt x="285" y="165"/>
                      </a:lnTo>
                      <a:lnTo>
                        <a:pt x="287" y="170"/>
                      </a:lnTo>
                      <a:lnTo>
                        <a:pt x="287" y="176"/>
                      </a:lnTo>
                      <a:lnTo>
                        <a:pt x="287" y="181"/>
                      </a:lnTo>
                      <a:lnTo>
                        <a:pt x="285" y="186"/>
                      </a:lnTo>
                      <a:lnTo>
                        <a:pt x="282" y="191"/>
                      </a:lnTo>
                      <a:lnTo>
                        <a:pt x="279" y="196"/>
                      </a:lnTo>
                      <a:lnTo>
                        <a:pt x="279" y="196"/>
                      </a:lnTo>
                      <a:lnTo>
                        <a:pt x="274" y="199"/>
                      </a:lnTo>
                      <a:lnTo>
                        <a:pt x="269" y="202"/>
                      </a:lnTo>
                      <a:lnTo>
                        <a:pt x="264" y="203"/>
                      </a:lnTo>
                      <a:lnTo>
                        <a:pt x="259" y="204"/>
                      </a:lnTo>
                      <a:lnTo>
                        <a:pt x="253" y="203"/>
                      </a:lnTo>
                      <a:lnTo>
                        <a:pt x="248" y="202"/>
                      </a:lnTo>
                      <a:lnTo>
                        <a:pt x="243" y="199"/>
                      </a:lnTo>
                      <a:lnTo>
                        <a:pt x="239" y="196"/>
                      </a:lnTo>
                      <a:lnTo>
                        <a:pt x="109" y="67"/>
                      </a:lnTo>
                      <a:lnTo>
                        <a:pt x="109" y="67"/>
                      </a:lnTo>
                      <a:lnTo>
                        <a:pt x="104" y="63"/>
                      </a:lnTo>
                      <a:lnTo>
                        <a:pt x="99" y="60"/>
                      </a:lnTo>
                      <a:lnTo>
                        <a:pt x="93" y="58"/>
                      </a:lnTo>
                      <a:lnTo>
                        <a:pt x="87" y="58"/>
                      </a:lnTo>
                      <a:lnTo>
                        <a:pt x="81" y="58"/>
                      </a:lnTo>
                      <a:lnTo>
                        <a:pt x="75" y="60"/>
                      </a:lnTo>
                      <a:lnTo>
                        <a:pt x="69" y="63"/>
                      </a:lnTo>
                      <a:lnTo>
                        <a:pt x="64" y="67"/>
                      </a:lnTo>
                      <a:lnTo>
                        <a:pt x="64" y="67"/>
                      </a:lnTo>
                      <a:lnTo>
                        <a:pt x="61" y="72"/>
                      </a:lnTo>
                      <a:lnTo>
                        <a:pt x="59" y="78"/>
                      </a:lnTo>
                      <a:lnTo>
                        <a:pt x="59" y="84"/>
                      </a:lnTo>
                      <a:lnTo>
                        <a:pt x="59" y="91"/>
                      </a:lnTo>
                      <a:lnTo>
                        <a:pt x="60" y="98"/>
                      </a:lnTo>
                      <a:lnTo>
                        <a:pt x="61" y="104"/>
                      </a:lnTo>
                      <a:lnTo>
                        <a:pt x="63" y="109"/>
                      </a:lnTo>
                      <a:lnTo>
                        <a:pt x="65" y="112"/>
                      </a:lnTo>
                      <a:lnTo>
                        <a:pt x="196" y="302"/>
                      </a:lnTo>
                      <a:lnTo>
                        <a:pt x="196" y="302"/>
                      </a:lnTo>
                      <a:lnTo>
                        <a:pt x="198" y="306"/>
                      </a:lnTo>
                      <a:lnTo>
                        <a:pt x="200" y="310"/>
                      </a:lnTo>
                      <a:lnTo>
                        <a:pt x="201" y="314"/>
                      </a:lnTo>
                      <a:lnTo>
                        <a:pt x="201" y="318"/>
                      </a:lnTo>
                      <a:lnTo>
                        <a:pt x="201" y="376"/>
                      </a:lnTo>
                      <a:lnTo>
                        <a:pt x="201" y="376"/>
                      </a:lnTo>
                      <a:lnTo>
                        <a:pt x="202" y="382"/>
                      </a:lnTo>
                      <a:lnTo>
                        <a:pt x="204" y="389"/>
                      </a:lnTo>
                      <a:lnTo>
                        <a:pt x="207" y="398"/>
                      </a:lnTo>
                      <a:lnTo>
                        <a:pt x="211" y="407"/>
                      </a:lnTo>
                      <a:lnTo>
                        <a:pt x="221" y="429"/>
                      </a:lnTo>
                      <a:lnTo>
                        <a:pt x="236" y="453"/>
                      </a:lnTo>
                      <a:lnTo>
                        <a:pt x="253" y="479"/>
                      </a:lnTo>
                      <a:lnTo>
                        <a:pt x="271" y="506"/>
                      </a:lnTo>
                      <a:lnTo>
                        <a:pt x="290" y="532"/>
                      </a:lnTo>
                      <a:lnTo>
                        <a:pt x="309" y="557"/>
                      </a:lnTo>
                      <a:lnTo>
                        <a:pt x="309" y="557"/>
                      </a:lnTo>
                      <a:lnTo>
                        <a:pt x="312" y="562"/>
                      </a:lnTo>
                      <a:lnTo>
                        <a:pt x="314" y="567"/>
                      </a:lnTo>
                      <a:lnTo>
                        <a:pt x="315" y="573"/>
                      </a:lnTo>
                      <a:lnTo>
                        <a:pt x="315" y="578"/>
                      </a:lnTo>
                      <a:lnTo>
                        <a:pt x="314" y="583"/>
                      </a:lnTo>
                      <a:lnTo>
                        <a:pt x="312" y="589"/>
                      </a:lnTo>
                      <a:lnTo>
                        <a:pt x="309" y="594"/>
                      </a:lnTo>
                      <a:lnTo>
                        <a:pt x="305" y="598"/>
                      </a:lnTo>
                      <a:lnTo>
                        <a:pt x="305" y="598"/>
                      </a:lnTo>
                      <a:lnTo>
                        <a:pt x="301" y="601"/>
                      </a:lnTo>
                      <a:lnTo>
                        <a:pt x="296" y="603"/>
                      </a:lnTo>
                      <a:lnTo>
                        <a:pt x="292" y="604"/>
                      </a:lnTo>
                      <a:lnTo>
                        <a:pt x="287" y="604"/>
                      </a:lnTo>
                      <a:lnTo>
                        <a:pt x="287" y="6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23"/>
                <p:cNvSpPr/>
                <p:nvPr/>
              </p:nvSpPr>
              <p:spPr>
                <a:xfrm>
                  <a:off x="4946650" y="3171826"/>
                  <a:ext cx="58800" cy="15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23"/>
                <p:cNvSpPr/>
                <p:nvPr/>
              </p:nvSpPr>
              <p:spPr>
                <a:xfrm>
                  <a:off x="4916488" y="3171826"/>
                  <a:ext cx="14288" cy="15875"/>
                </a:xfrm>
                <a:custGeom>
                  <a:rect b="b" l="l" r="r" t="t"/>
                  <a:pathLst>
                    <a:path extrusionOk="0" h="58" w="58">
                      <a:moveTo>
                        <a:pt x="29" y="0"/>
                      </a:moveTo>
                      <a:lnTo>
                        <a:pt x="29" y="0"/>
                      </a:lnTo>
                      <a:lnTo>
                        <a:pt x="23" y="1"/>
                      </a:lnTo>
                      <a:lnTo>
                        <a:pt x="18" y="2"/>
                      </a:lnTo>
                      <a:lnTo>
                        <a:pt x="13" y="5"/>
                      </a:lnTo>
                      <a:lnTo>
                        <a:pt x="9" y="8"/>
                      </a:lnTo>
                      <a:lnTo>
                        <a:pt x="5" y="13"/>
                      </a:lnTo>
                      <a:lnTo>
                        <a:pt x="3" y="17"/>
                      </a:lnTo>
                      <a:lnTo>
                        <a:pt x="1" y="2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4"/>
                      </a:lnTo>
                      <a:lnTo>
                        <a:pt x="3" y="39"/>
                      </a:lnTo>
                      <a:lnTo>
                        <a:pt x="5" y="44"/>
                      </a:lnTo>
                      <a:lnTo>
                        <a:pt x="9" y="48"/>
                      </a:lnTo>
                      <a:lnTo>
                        <a:pt x="13" y="53"/>
                      </a:lnTo>
                      <a:lnTo>
                        <a:pt x="18" y="56"/>
                      </a:lnTo>
                      <a:lnTo>
                        <a:pt x="23" y="57"/>
                      </a:lnTo>
                      <a:lnTo>
                        <a:pt x="29" y="58"/>
                      </a:lnTo>
                      <a:lnTo>
                        <a:pt x="29" y="58"/>
                      </a:lnTo>
                      <a:lnTo>
                        <a:pt x="34" y="57"/>
                      </a:lnTo>
                      <a:lnTo>
                        <a:pt x="41" y="56"/>
                      </a:lnTo>
                      <a:lnTo>
                        <a:pt x="46" y="53"/>
                      </a:lnTo>
                      <a:lnTo>
                        <a:pt x="50" y="48"/>
                      </a:lnTo>
                      <a:lnTo>
                        <a:pt x="53" y="44"/>
                      </a:lnTo>
                      <a:lnTo>
                        <a:pt x="56" y="39"/>
                      </a:lnTo>
                      <a:lnTo>
                        <a:pt x="57" y="34"/>
                      </a:lnTo>
                      <a:lnTo>
                        <a:pt x="58" y="28"/>
                      </a:lnTo>
                      <a:lnTo>
                        <a:pt x="58" y="28"/>
                      </a:lnTo>
                      <a:lnTo>
                        <a:pt x="57" y="23"/>
                      </a:lnTo>
                      <a:lnTo>
                        <a:pt x="56" y="17"/>
                      </a:lnTo>
                      <a:lnTo>
                        <a:pt x="53" y="13"/>
                      </a:lnTo>
                      <a:lnTo>
                        <a:pt x="50" y="8"/>
                      </a:lnTo>
                      <a:lnTo>
                        <a:pt x="46" y="5"/>
                      </a:lnTo>
                      <a:lnTo>
                        <a:pt x="41" y="2"/>
                      </a:lnTo>
                      <a:lnTo>
                        <a:pt x="34" y="1"/>
                      </a:lnTo>
                      <a:lnTo>
                        <a:pt x="29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23"/>
                <p:cNvSpPr/>
                <p:nvPr/>
              </p:nvSpPr>
              <p:spPr>
                <a:xfrm>
                  <a:off x="5021263" y="3171826"/>
                  <a:ext cx="15875" cy="15875"/>
                </a:xfrm>
                <a:custGeom>
                  <a:rect b="b" l="l" r="r" t="t"/>
                  <a:pathLst>
                    <a:path extrusionOk="0" h="58" w="57">
                      <a:moveTo>
                        <a:pt x="28" y="0"/>
                      </a:moveTo>
                      <a:lnTo>
                        <a:pt x="28" y="0"/>
                      </a:lnTo>
                      <a:lnTo>
                        <a:pt x="22" y="1"/>
                      </a:lnTo>
                      <a:lnTo>
                        <a:pt x="17" y="2"/>
                      </a:lnTo>
                      <a:lnTo>
                        <a:pt x="12" y="5"/>
                      </a:lnTo>
                      <a:lnTo>
                        <a:pt x="8" y="8"/>
                      </a:lnTo>
                      <a:lnTo>
                        <a:pt x="5" y="13"/>
                      </a:lnTo>
                      <a:lnTo>
                        <a:pt x="2" y="17"/>
                      </a:lnTo>
                      <a:lnTo>
                        <a:pt x="0" y="23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34"/>
                      </a:lnTo>
                      <a:lnTo>
                        <a:pt x="2" y="39"/>
                      </a:lnTo>
                      <a:lnTo>
                        <a:pt x="5" y="44"/>
                      </a:lnTo>
                      <a:lnTo>
                        <a:pt x="8" y="48"/>
                      </a:lnTo>
                      <a:lnTo>
                        <a:pt x="12" y="53"/>
                      </a:lnTo>
                      <a:lnTo>
                        <a:pt x="17" y="56"/>
                      </a:lnTo>
                      <a:lnTo>
                        <a:pt x="22" y="57"/>
                      </a:lnTo>
                      <a:lnTo>
                        <a:pt x="28" y="58"/>
                      </a:lnTo>
                      <a:lnTo>
                        <a:pt x="28" y="58"/>
                      </a:lnTo>
                      <a:lnTo>
                        <a:pt x="34" y="57"/>
                      </a:lnTo>
                      <a:lnTo>
                        <a:pt x="40" y="56"/>
                      </a:lnTo>
                      <a:lnTo>
                        <a:pt x="45" y="53"/>
                      </a:lnTo>
                      <a:lnTo>
                        <a:pt x="49" y="48"/>
                      </a:lnTo>
                      <a:lnTo>
                        <a:pt x="53" y="44"/>
                      </a:lnTo>
                      <a:lnTo>
                        <a:pt x="55" y="39"/>
                      </a:lnTo>
                      <a:lnTo>
                        <a:pt x="57" y="34"/>
                      </a:lnTo>
                      <a:lnTo>
                        <a:pt x="57" y="28"/>
                      </a:lnTo>
                      <a:lnTo>
                        <a:pt x="57" y="28"/>
                      </a:lnTo>
                      <a:lnTo>
                        <a:pt x="57" y="23"/>
                      </a:lnTo>
                      <a:lnTo>
                        <a:pt x="55" y="17"/>
                      </a:lnTo>
                      <a:lnTo>
                        <a:pt x="53" y="13"/>
                      </a:lnTo>
                      <a:lnTo>
                        <a:pt x="49" y="8"/>
                      </a:lnTo>
                      <a:lnTo>
                        <a:pt x="45" y="5"/>
                      </a:lnTo>
                      <a:lnTo>
                        <a:pt x="40" y="2"/>
                      </a:lnTo>
                      <a:lnTo>
                        <a:pt x="34" y="1"/>
                      </a:lnTo>
                      <a:lnTo>
                        <a:pt x="28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23"/>
                <p:cNvSpPr/>
                <p:nvPr/>
              </p:nvSpPr>
              <p:spPr>
                <a:xfrm>
                  <a:off x="4930775" y="3081338"/>
                  <a:ext cx="106500" cy="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p23"/>
                <p:cNvSpPr/>
                <p:nvPr/>
              </p:nvSpPr>
              <p:spPr>
                <a:xfrm>
                  <a:off x="4930775" y="3051176"/>
                  <a:ext cx="106500" cy="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p23"/>
                <p:cNvSpPr/>
                <p:nvPr/>
              </p:nvSpPr>
              <p:spPr>
                <a:xfrm>
                  <a:off x="4930775" y="3021013"/>
                  <a:ext cx="106500" cy="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" name="Google Shape;149;p23"/>
                <p:cNvSpPr/>
                <p:nvPr/>
              </p:nvSpPr>
              <p:spPr>
                <a:xfrm>
                  <a:off x="4930775" y="2990851"/>
                  <a:ext cx="106500" cy="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" name="Google Shape;150;p23"/>
                <p:cNvSpPr/>
                <p:nvPr/>
              </p:nvSpPr>
              <p:spPr>
                <a:xfrm>
                  <a:off x="4930775" y="2960688"/>
                  <a:ext cx="60300" cy="144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1" name="Google Shape;151;p23"/>
            <p:cNvGrpSpPr/>
            <p:nvPr/>
          </p:nvGrpSpPr>
          <p:grpSpPr>
            <a:xfrm>
              <a:off x="5701968" y="2788013"/>
              <a:ext cx="634200" cy="634200"/>
              <a:chOff x="5701968" y="2788013"/>
              <a:chExt cx="634200" cy="634200"/>
            </a:xfrm>
          </p:grpSpPr>
          <p:sp>
            <p:nvSpPr>
              <p:cNvPr id="152" name="Google Shape;152;p23"/>
              <p:cNvSpPr/>
              <p:nvPr/>
            </p:nvSpPr>
            <p:spPr>
              <a:xfrm flipH="1">
                <a:off x="5701968" y="2788013"/>
                <a:ext cx="634200" cy="634200"/>
              </a:xfrm>
              <a:prstGeom prst="ellipse">
                <a:avLst/>
              </a:prstGeom>
              <a:solidFill>
                <a:schemeClr val="dk1"/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endParaRPr>
              </a:p>
            </p:txBody>
          </p:sp>
          <p:grpSp>
            <p:nvGrpSpPr>
              <p:cNvPr id="153" name="Google Shape;153;p23"/>
              <p:cNvGrpSpPr/>
              <p:nvPr/>
            </p:nvGrpSpPr>
            <p:grpSpPr>
              <a:xfrm>
                <a:off x="5882189" y="2968329"/>
                <a:ext cx="273595" cy="273595"/>
                <a:chOff x="5885904" y="2948205"/>
                <a:chExt cx="240692" cy="240692"/>
              </a:xfrm>
            </p:grpSpPr>
            <p:sp>
              <p:nvSpPr>
                <p:cNvPr id="154" name="Google Shape;154;p23"/>
                <p:cNvSpPr/>
                <p:nvPr/>
              </p:nvSpPr>
              <p:spPr>
                <a:xfrm>
                  <a:off x="5909196" y="2971497"/>
                  <a:ext cx="54349" cy="54349"/>
                </a:xfrm>
                <a:custGeom>
                  <a:rect b="b" l="l" r="r" t="t"/>
                  <a:pathLst>
                    <a:path extrusionOk="0" h="54349" w="54349">
                      <a:moveTo>
                        <a:pt x="54350" y="27175"/>
                      </a:moveTo>
                      <a:cubicBezTo>
                        <a:pt x="54350" y="12194"/>
                        <a:pt x="42160" y="0"/>
                        <a:pt x="27175" y="0"/>
                      </a:cubicBezTo>
                      <a:cubicBezTo>
                        <a:pt x="12190" y="0"/>
                        <a:pt x="0" y="12194"/>
                        <a:pt x="0" y="27175"/>
                      </a:cubicBezTo>
                      <a:cubicBezTo>
                        <a:pt x="0" y="42156"/>
                        <a:pt x="12190" y="54350"/>
                        <a:pt x="27175" y="54350"/>
                      </a:cubicBezTo>
                      <a:cubicBezTo>
                        <a:pt x="42160" y="54350"/>
                        <a:pt x="54350" y="42156"/>
                        <a:pt x="54350" y="27175"/>
                      </a:cubicBezTo>
                      <a:close/>
                      <a:moveTo>
                        <a:pt x="27175" y="46586"/>
                      </a:moveTo>
                      <a:cubicBezTo>
                        <a:pt x="16472" y="46586"/>
                        <a:pt x="7764" y="37878"/>
                        <a:pt x="7764" y="27175"/>
                      </a:cubicBezTo>
                      <a:cubicBezTo>
                        <a:pt x="7764" y="16472"/>
                        <a:pt x="16472" y="7764"/>
                        <a:pt x="27175" y="7764"/>
                      </a:cubicBezTo>
                      <a:cubicBezTo>
                        <a:pt x="37878" y="7764"/>
                        <a:pt x="46586" y="16472"/>
                        <a:pt x="46586" y="27175"/>
                      </a:cubicBezTo>
                      <a:cubicBezTo>
                        <a:pt x="46586" y="37878"/>
                        <a:pt x="37878" y="46586"/>
                        <a:pt x="27175" y="46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5" name="Google Shape;155;p23"/>
                <p:cNvSpPr/>
                <p:nvPr/>
              </p:nvSpPr>
              <p:spPr>
                <a:xfrm>
                  <a:off x="6017896" y="2975380"/>
                  <a:ext cx="69878" cy="62114"/>
                </a:xfrm>
                <a:custGeom>
                  <a:rect b="b" l="l" r="r" t="t"/>
                  <a:pathLst>
                    <a:path extrusionOk="0" h="62114" w="69878">
                      <a:moveTo>
                        <a:pt x="69879" y="0"/>
                      </a:moveTo>
                      <a:lnTo>
                        <a:pt x="46586" y="0"/>
                      </a:lnTo>
                      <a:lnTo>
                        <a:pt x="46586" y="15529"/>
                      </a:lnTo>
                      <a:lnTo>
                        <a:pt x="31057" y="15529"/>
                      </a:lnTo>
                      <a:lnTo>
                        <a:pt x="31057" y="23293"/>
                      </a:lnTo>
                      <a:lnTo>
                        <a:pt x="23293" y="23293"/>
                      </a:lnTo>
                      <a:lnTo>
                        <a:pt x="23293" y="7764"/>
                      </a:lnTo>
                      <a:lnTo>
                        <a:pt x="0" y="7764"/>
                      </a:lnTo>
                      <a:lnTo>
                        <a:pt x="0" y="62114"/>
                      </a:lnTo>
                      <a:lnTo>
                        <a:pt x="69879" y="62114"/>
                      </a:lnTo>
                      <a:close/>
                      <a:moveTo>
                        <a:pt x="15529" y="54350"/>
                      </a:moveTo>
                      <a:lnTo>
                        <a:pt x="7764" y="54350"/>
                      </a:lnTo>
                      <a:lnTo>
                        <a:pt x="7764" y="15529"/>
                      </a:lnTo>
                      <a:lnTo>
                        <a:pt x="15529" y="15529"/>
                      </a:lnTo>
                      <a:close/>
                      <a:moveTo>
                        <a:pt x="23293" y="31057"/>
                      </a:moveTo>
                      <a:lnTo>
                        <a:pt x="31057" y="31057"/>
                      </a:lnTo>
                      <a:lnTo>
                        <a:pt x="31057" y="54350"/>
                      </a:lnTo>
                      <a:lnTo>
                        <a:pt x="23293" y="54350"/>
                      </a:lnTo>
                      <a:close/>
                      <a:moveTo>
                        <a:pt x="38821" y="54350"/>
                      </a:moveTo>
                      <a:lnTo>
                        <a:pt x="38821" y="23293"/>
                      </a:lnTo>
                      <a:lnTo>
                        <a:pt x="46586" y="23293"/>
                      </a:lnTo>
                      <a:lnTo>
                        <a:pt x="46586" y="54350"/>
                      </a:lnTo>
                      <a:close/>
                      <a:moveTo>
                        <a:pt x="62114" y="54350"/>
                      </a:moveTo>
                      <a:lnTo>
                        <a:pt x="54350" y="54350"/>
                      </a:lnTo>
                      <a:lnTo>
                        <a:pt x="54350" y="7764"/>
                      </a:lnTo>
                      <a:lnTo>
                        <a:pt x="62114" y="77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" name="Google Shape;156;p23"/>
                <p:cNvSpPr/>
                <p:nvPr/>
              </p:nvSpPr>
              <p:spPr>
                <a:xfrm>
                  <a:off x="6033436" y="3095734"/>
                  <a:ext cx="69856" cy="69866"/>
                </a:xfrm>
                <a:custGeom>
                  <a:rect b="b" l="l" r="r" t="t"/>
                  <a:pathLst>
                    <a:path extrusionOk="0" h="69866" w="69856">
                      <a:moveTo>
                        <a:pt x="66502" y="3358"/>
                      </a:moveTo>
                      <a:cubicBezTo>
                        <a:pt x="59894" y="-3250"/>
                        <a:pt x="47211" y="586"/>
                        <a:pt x="34928" y="8859"/>
                      </a:cubicBezTo>
                      <a:cubicBezTo>
                        <a:pt x="22645" y="590"/>
                        <a:pt x="9958" y="-3246"/>
                        <a:pt x="3355" y="3358"/>
                      </a:cubicBezTo>
                      <a:cubicBezTo>
                        <a:pt x="-3249" y="9961"/>
                        <a:pt x="587" y="22644"/>
                        <a:pt x="8856" y="34931"/>
                      </a:cubicBezTo>
                      <a:cubicBezTo>
                        <a:pt x="587" y="47218"/>
                        <a:pt x="-3249" y="59901"/>
                        <a:pt x="3355" y="66504"/>
                      </a:cubicBezTo>
                      <a:cubicBezTo>
                        <a:pt x="5684" y="68834"/>
                        <a:pt x="8767" y="69866"/>
                        <a:pt x="12323" y="69866"/>
                      </a:cubicBezTo>
                      <a:cubicBezTo>
                        <a:pt x="18852" y="69866"/>
                        <a:pt x="26974" y="66365"/>
                        <a:pt x="34928" y="61011"/>
                      </a:cubicBezTo>
                      <a:cubicBezTo>
                        <a:pt x="42883" y="66365"/>
                        <a:pt x="51004" y="69866"/>
                        <a:pt x="57534" y="69866"/>
                      </a:cubicBezTo>
                      <a:cubicBezTo>
                        <a:pt x="61090" y="69866"/>
                        <a:pt x="64173" y="68830"/>
                        <a:pt x="66502" y="66504"/>
                      </a:cubicBezTo>
                      <a:cubicBezTo>
                        <a:pt x="73105" y="59901"/>
                        <a:pt x="69270" y="47218"/>
                        <a:pt x="61001" y="34931"/>
                      </a:cubicBezTo>
                      <a:cubicBezTo>
                        <a:pt x="69270" y="22644"/>
                        <a:pt x="73101" y="9961"/>
                        <a:pt x="66502" y="3358"/>
                      </a:cubicBezTo>
                      <a:close/>
                      <a:moveTo>
                        <a:pt x="8844" y="8847"/>
                      </a:moveTo>
                      <a:cubicBezTo>
                        <a:pt x="9574" y="8117"/>
                        <a:pt x="10793" y="7741"/>
                        <a:pt x="12408" y="7741"/>
                      </a:cubicBezTo>
                      <a:cubicBezTo>
                        <a:pt x="16050" y="7741"/>
                        <a:pt x="21733" y="9724"/>
                        <a:pt x="28298" y="13781"/>
                      </a:cubicBezTo>
                      <a:cubicBezTo>
                        <a:pt x="25650" y="15936"/>
                        <a:pt x="23072" y="18234"/>
                        <a:pt x="20650" y="20653"/>
                      </a:cubicBezTo>
                      <a:cubicBezTo>
                        <a:pt x="18224" y="23079"/>
                        <a:pt x="15918" y="25668"/>
                        <a:pt x="13759" y="28324"/>
                      </a:cubicBezTo>
                      <a:cubicBezTo>
                        <a:pt x="7885" y="18828"/>
                        <a:pt x="6465" y="11231"/>
                        <a:pt x="8844" y="8847"/>
                      </a:cubicBezTo>
                      <a:close/>
                      <a:moveTo>
                        <a:pt x="34928" y="18385"/>
                      </a:moveTo>
                      <a:cubicBezTo>
                        <a:pt x="37790" y="20610"/>
                        <a:pt x="40740" y="23168"/>
                        <a:pt x="43714" y="26142"/>
                      </a:cubicBezTo>
                      <a:cubicBezTo>
                        <a:pt x="46687" y="29116"/>
                        <a:pt x="49277" y="32070"/>
                        <a:pt x="51501" y="34931"/>
                      </a:cubicBezTo>
                      <a:cubicBezTo>
                        <a:pt x="49277" y="37792"/>
                        <a:pt x="46687" y="40746"/>
                        <a:pt x="43714" y="43720"/>
                      </a:cubicBezTo>
                      <a:cubicBezTo>
                        <a:pt x="40740" y="46694"/>
                        <a:pt x="37790" y="49279"/>
                        <a:pt x="34928" y="51504"/>
                      </a:cubicBezTo>
                      <a:cubicBezTo>
                        <a:pt x="32067" y="49279"/>
                        <a:pt x="29117" y="46690"/>
                        <a:pt x="26143" y="43720"/>
                      </a:cubicBezTo>
                      <a:cubicBezTo>
                        <a:pt x="23169" y="40746"/>
                        <a:pt x="20580" y="37792"/>
                        <a:pt x="18356" y="34931"/>
                      </a:cubicBezTo>
                      <a:cubicBezTo>
                        <a:pt x="20580" y="32070"/>
                        <a:pt x="23169" y="29116"/>
                        <a:pt x="26143" y="26142"/>
                      </a:cubicBezTo>
                      <a:cubicBezTo>
                        <a:pt x="29117" y="23168"/>
                        <a:pt x="32067" y="20610"/>
                        <a:pt x="34928" y="18385"/>
                      </a:cubicBezTo>
                      <a:close/>
                      <a:moveTo>
                        <a:pt x="8844" y="61015"/>
                      </a:moveTo>
                      <a:cubicBezTo>
                        <a:pt x="6465" y="58635"/>
                        <a:pt x="7882" y="51034"/>
                        <a:pt x="13759" y="41538"/>
                      </a:cubicBezTo>
                      <a:cubicBezTo>
                        <a:pt x="15918" y="44194"/>
                        <a:pt x="18224" y="46783"/>
                        <a:pt x="20650" y="49210"/>
                      </a:cubicBezTo>
                      <a:cubicBezTo>
                        <a:pt x="23080" y="51640"/>
                        <a:pt x="25677" y="53930"/>
                        <a:pt x="28333" y="56089"/>
                      </a:cubicBezTo>
                      <a:cubicBezTo>
                        <a:pt x="18833" y="61970"/>
                        <a:pt x="11228" y="63391"/>
                        <a:pt x="8844" y="61015"/>
                      </a:cubicBezTo>
                      <a:close/>
                      <a:moveTo>
                        <a:pt x="61012" y="61015"/>
                      </a:moveTo>
                      <a:cubicBezTo>
                        <a:pt x="58633" y="63407"/>
                        <a:pt x="51024" y="61978"/>
                        <a:pt x="41516" y="56089"/>
                      </a:cubicBezTo>
                      <a:cubicBezTo>
                        <a:pt x="44176" y="53930"/>
                        <a:pt x="46773" y="51636"/>
                        <a:pt x="49203" y="49210"/>
                      </a:cubicBezTo>
                      <a:cubicBezTo>
                        <a:pt x="51629" y="46783"/>
                        <a:pt x="53935" y="44194"/>
                        <a:pt x="56094" y="41538"/>
                      </a:cubicBezTo>
                      <a:cubicBezTo>
                        <a:pt x="61971" y="51034"/>
                        <a:pt x="63392" y="58631"/>
                        <a:pt x="61012" y="61015"/>
                      </a:cubicBezTo>
                      <a:close/>
                      <a:moveTo>
                        <a:pt x="56098" y="28324"/>
                      </a:moveTo>
                      <a:cubicBezTo>
                        <a:pt x="53939" y="25668"/>
                        <a:pt x="51633" y="23079"/>
                        <a:pt x="49207" y="20653"/>
                      </a:cubicBezTo>
                      <a:cubicBezTo>
                        <a:pt x="46788" y="18234"/>
                        <a:pt x="44207" y="15932"/>
                        <a:pt x="41559" y="13781"/>
                      </a:cubicBezTo>
                      <a:cubicBezTo>
                        <a:pt x="48128" y="9724"/>
                        <a:pt x="53807" y="7741"/>
                        <a:pt x="57449" y="7741"/>
                      </a:cubicBezTo>
                      <a:cubicBezTo>
                        <a:pt x="59064" y="7741"/>
                        <a:pt x="60283" y="8121"/>
                        <a:pt x="61012" y="8847"/>
                      </a:cubicBezTo>
                      <a:cubicBezTo>
                        <a:pt x="63392" y="11231"/>
                        <a:pt x="61971" y="18828"/>
                        <a:pt x="56098" y="283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7" name="Google Shape;157;p23"/>
                <p:cNvSpPr/>
                <p:nvPr/>
              </p:nvSpPr>
              <p:spPr>
                <a:xfrm>
                  <a:off x="6064482" y="3126783"/>
                  <a:ext cx="7764" cy="7764"/>
                </a:xfrm>
                <a:custGeom>
                  <a:rect b="b" l="l" r="r" t="t"/>
                  <a:pathLst>
                    <a:path extrusionOk="0" h="7764" w="7764">
                      <a:moveTo>
                        <a:pt x="7764" y="3882"/>
                      </a:moveTo>
                      <a:cubicBezTo>
                        <a:pt x="7764" y="6026"/>
                        <a:pt x="6026" y="7764"/>
                        <a:pt x="3882" y="7764"/>
                      </a:cubicBezTo>
                      <a:cubicBezTo>
                        <a:pt x="1738" y="7764"/>
                        <a:pt x="0" y="6026"/>
                        <a:pt x="0" y="3882"/>
                      </a:cubicBezTo>
                      <a:cubicBezTo>
                        <a:pt x="0" y="1738"/>
                        <a:pt x="1738" y="0"/>
                        <a:pt x="3882" y="0"/>
                      </a:cubicBezTo>
                      <a:cubicBezTo>
                        <a:pt x="6026" y="0"/>
                        <a:pt x="7764" y="1738"/>
                        <a:pt x="7764" y="38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8" name="Google Shape;158;p23"/>
                <p:cNvSpPr/>
                <p:nvPr/>
              </p:nvSpPr>
              <p:spPr>
                <a:xfrm>
                  <a:off x="5885904" y="2948205"/>
                  <a:ext cx="240692" cy="240692"/>
                </a:xfrm>
                <a:custGeom>
                  <a:rect b="b" l="l" r="r" t="t"/>
                  <a:pathLst>
                    <a:path extrusionOk="0" h="240692" w="240692">
                      <a:moveTo>
                        <a:pt x="182461" y="124229"/>
                      </a:moveTo>
                      <a:cubicBezTo>
                        <a:pt x="178330" y="124229"/>
                        <a:pt x="174300" y="124675"/>
                        <a:pt x="170410" y="125498"/>
                      </a:cubicBezTo>
                      <a:cubicBezTo>
                        <a:pt x="170084" y="122431"/>
                        <a:pt x="169506" y="119387"/>
                        <a:pt x="168718" y="116375"/>
                      </a:cubicBezTo>
                      <a:cubicBezTo>
                        <a:pt x="199996" y="115420"/>
                        <a:pt x="225164" y="89740"/>
                        <a:pt x="225164" y="58232"/>
                      </a:cubicBezTo>
                      <a:cubicBezTo>
                        <a:pt x="225164" y="26123"/>
                        <a:pt x="199041" y="0"/>
                        <a:pt x="166932" y="0"/>
                      </a:cubicBezTo>
                      <a:cubicBezTo>
                        <a:pt x="134823" y="0"/>
                        <a:pt x="108700" y="26123"/>
                        <a:pt x="108700" y="58232"/>
                      </a:cubicBezTo>
                      <a:cubicBezTo>
                        <a:pt x="108700" y="62231"/>
                        <a:pt x="109108" y="66136"/>
                        <a:pt x="109880" y="69913"/>
                      </a:cubicBezTo>
                      <a:cubicBezTo>
                        <a:pt x="109488" y="69906"/>
                        <a:pt x="109088" y="69879"/>
                        <a:pt x="108700" y="69879"/>
                      </a:cubicBezTo>
                      <a:cubicBezTo>
                        <a:pt x="103727" y="69879"/>
                        <a:pt x="98909" y="70531"/>
                        <a:pt x="94270" y="71641"/>
                      </a:cubicBezTo>
                      <a:lnTo>
                        <a:pt x="91646" y="67468"/>
                      </a:lnTo>
                      <a:lnTo>
                        <a:pt x="100936" y="65146"/>
                      </a:lnTo>
                      <a:lnTo>
                        <a:pt x="100936" y="35789"/>
                      </a:lnTo>
                      <a:lnTo>
                        <a:pt x="91556" y="33449"/>
                      </a:lnTo>
                      <a:lnTo>
                        <a:pt x="96529" y="25156"/>
                      </a:lnTo>
                      <a:lnTo>
                        <a:pt x="75772" y="4402"/>
                      </a:lnTo>
                      <a:lnTo>
                        <a:pt x="67487" y="9375"/>
                      </a:lnTo>
                      <a:lnTo>
                        <a:pt x="65146" y="0"/>
                      </a:lnTo>
                      <a:lnTo>
                        <a:pt x="35789" y="0"/>
                      </a:lnTo>
                      <a:lnTo>
                        <a:pt x="33449" y="9379"/>
                      </a:lnTo>
                      <a:lnTo>
                        <a:pt x="25160" y="4406"/>
                      </a:lnTo>
                      <a:lnTo>
                        <a:pt x="4402" y="25156"/>
                      </a:lnTo>
                      <a:lnTo>
                        <a:pt x="9375" y="33449"/>
                      </a:lnTo>
                      <a:lnTo>
                        <a:pt x="0" y="35789"/>
                      </a:lnTo>
                      <a:lnTo>
                        <a:pt x="0" y="65146"/>
                      </a:lnTo>
                      <a:lnTo>
                        <a:pt x="9379" y="67487"/>
                      </a:lnTo>
                      <a:lnTo>
                        <a:pt x="4402" y="75779"/>
                      </a:lnTo>
                      <a:lnTo>
                        <a:pt x="25160" y="96533"/>
                      </a:lnTo>
                      <a:lnTo>
                        <a:pt x="33445" y="91560"/>
                      </a:lnTo>
                      <a:lnTo>
                        <a:pt x="35789" y="100936"/>
                      </a:lnTo>
                      <a:lnTo>
                        <a:pt x="54991" y="100936"/>
                      </a:lnTo>
                      <a:cubicBezTo>
                        <a:pt x="49680" y="110086"/>
                        <a:pt x="46586" y="120672"/>
                        <a:pt x="46586" y="131993"/>
                      </a:cubicBezTo>
                      <a:cubicBezTo>
                        <a:pt x="46586" y="143736"/>
                        <a:pt x="49920" y="154688"/>
                        <a:pt x="55608" y="164063"/>
                      </a:cubicBezTo>
                      <a:lnTo>
                        <a:pt x="46586" y="173089"/>
                      </a:lnTo>
                      <a:lnTo>
                        <a:pt x="42704" y="169207"/>
                      </a:lnTo>
                      <a:lnTo>
                        <a:pt x="5963" y="205948"/>
                      </a:lnTo>
                      <a:cubicBezTo>
                        <a:pt x="2116" y="209791"/>
                        <a:pt x="0" y="214900"/>
                        <a:pt x="0" y="220343"/>
                      </a:cubicBezTo>
                      <a:cubicBezTo>
                        <a:pt x="0" y="231562"/>
                        <a:pt x="9131" y="240693"/>
                        <a:pt x="20354" y="240693"/>
                      </a:cubicBezTo>
                      <a:cubicBezTo>
                        <a:pt x="25785" y="240693"/>
                        <a:pt x="30898" y="238577"/>
                        <a:pt x="34745" y="234734"/>
                      </a:cubicBezTo>
                      <a:lnTo>
                        <a:pt x="71486" y="197989"/>
                      </a:lnTo>
                      <a:lnTo>
                        <a:pt x="67604" y="194107"/>
                      </a:lnTo>
                      <a:lnTo>
                        <a:pt x="76626" y="185085"/>
                      </a:lnTo>
                      <a:cubicBezTo>
                        <a:pt x="86001" y="190772"/>
                        <a:pt x="96956" y="194107"/>
                        <a:pt x="108700" y="194107"/>
                      </a:cubicBezTo>
                      <a:cubicBezTo>
                        <a:pt x="114193" y="194107"/>
                        <a:pt x="119675" y="193331"/>
                        <a:pt x="125055" y="191844"/>
                      </a:cubicBezTo>
                      <a:cubicBezTo>
                        <a:pt x="129566" y="219496"/>
                        <a:pt x="153554" y="240693"/>
                        <a:pt x="182461" y="240693"/>
                      </a:cubicBezTo>
                      <a:cubicBezTo>
                        <a:pt x="214570" y="240693"/>
                        <a:pt x="240693" y="214570"/>
                        <a:pt x="240693" y="182461"/>
                      </a:cubicBezTo>
                      <a:cubicBezTo>
                        <a:pt x="240693" y="150351"/>
                        <a:pt x="214570" y="124229"/>
                        <a:pt x="182461" y="124229"/>
                      </a:cubicBezTo>
                      <a:close/>
                      <a:moveTo>
                        <a:pt x="126542" y="166365"/>
                      </a:moveTo>
                      <a:cubicBezTo>
                        <a:pt x="121022" y="169238"/>
                        <a:pt x="114904" y="170814"/>
                        <a:pt x="108700" y="170814"/>
                      </a:cubicBezTo>
                      <a:cubicBezTo>
                        <a:pt x="87294" y="170814"/>
                        <a:pt x="69879" y="153399"/>
                        <a:pt x="69879" y="131993"/>
                      </a:cubicBezTo>
                      <a:cubicBezTo>
                        <a:pt x="69879" y="110587"/>
                        <a:pt x="87294" y="93171"/>
                        <a:pt x="108700" y="93171"/>
                      </a:cubicBezTo>
                      <a:cubicBezTo>
                        <a:pt x="113413" y="93171"/>
                        <a:pt x="118033" y="94057"/>
                        <a:pt x="122458" y="95741"/>
                      </a:cubicBezTo>
                      <a:cubicBezTo>
                        <a:pt x="127493" y="101704"/>
                        <a:pt x="133713" y="106611"/>
                        <a:pt x="140735" y="110167"/>
                      </a:cubicBezTo>
                      <a:cubicBezTo>
                        <a:pt x="145165" y="116651"/>
                        <a:pt x="147521" y="124170"/>
                        <a:pt x="147521" y="131993"/>
                      </a:cubicBezTo>
                      <a:cubicBezTo>
                        <a:pt x="147521" y="133293"/>
                        <a:pt x="147405" y="134695"/>
                        <a:pt x="147226" y="136205"/>
                      </a:cubicBezTo>
                      <a:cubicBezTo>
                        <a:pt x="137412" y="143697"/>
                        <a:pt x="130048" y="154203"/>
                        <a:pt x="126542" y="166365"/>
                      </a:cubicBezTo>
                      <a:close/>
                      <a:moveTo>
                        <a:pt x="155247" y="131014"/>
                      </a:moveTo>
                      <a:cubicBezTo>
                        <a:pt x="155126" y="125265"/>
                        <a:pt x="153985" y="119655"/>
                        <a:pt x="151827" y="114407"/>
                      </a:cubicBezTo>
                      <a:cubicBezTo>
                        <a:pt x="154661" y="115168"/>
                        <a:pt x="157557" y="115765"/>
                        <a:pt x="160542" y="116095"/>
                      </a:cubicBezTo>
                      <a:cubicBezTo>
                        <a:pt x="161718" y="119915"/>
                        <a:pt x="162468" y="123805"/>
                        <a:pt x="162782" y="127722"/>
                      </a:cubicBezTo>
                      <a:cubicBezTo>
                        <a:pt x="160189" y="128658"/>
                        <a:pt x="157658" y="129733"/>
                        <a:pt x="155247" y="131014"/>
                      </a:cubicBezTo>
                      <a:close/>
                      <a:moveTo>
                        <a:pt x="166932" y="7764"/>
                      </a:moveTo>
                      <a:cubicBezTo>
                        <a:pt x="194759" y="7764"/>
                        <a:pt x="217400" y="30405"/>
                        <a:pt x="217400" y="58232"/>
                      </a:cubicBezTo>
                      <a:cubicBezTo>
                        <a:pt x="217400" y="86059"/>
                        <a:pt x="194759" y="108700"/>
                        <a:pt x="166932" y="108700"/>
                      </a:cubicBezTo>
                      <a:cubicBezTo>
                        <a:pt x="139105" y="108700"/>
                        <a:pt x="116464" y="86059"/>
                        <a:pt x="116464" y="58232"/>
                      </a:cubicBezTo>
                      <a:cubicBezTo>
                        <a:pt x="116464" y="30405"/>
                        <a:pt x="139105" y="7764"/>
                        <a:pt x="166932" y="7764"/>
                      </a:cubicBezTo>
                      <a:close/>
                      <a:moveTo>
                        <a:pt x="41853" y="93171"/>
                      </a:moveTo>
                      <a:lnTo>
                        <a:pt x="39963" y="85605"/>
                      </a:lnTo>
                      <a:lnTo>
                        <a:pt x="39175" y="83528"/>
                      </a:lnTo>
                      <a:lnTo>
                        <a:pt x="34741" y="81727"/>
                      </a:lnTo>
                      <a:lnTo>
                        <a:pt x="26364" y="86758"/>
                      </a:lnTo>
                      <a:lnTo>
                        <a:pt x="14181" y="74572"/>
                      </a:lnTo>
                      <a:lnTo>
                        <a:pt x="19213" y="66190"/>
                      </a:lnTo>
                      <a:lnTo>
                        <a:pt x="17272" y="61454"/>
                      </a:lnTo>
                      <a:lnTo>
                        <a:pt x="7764" y="59082"/>
                      </a:lnTo>
                      <a:lnTo>
                        <a:pt x="7764" y="41853"/>
                      </a:lnTo>
                      <a:lnTo>
                        <a:pt x="17260" y="39481"/>
                      </a:lnTo>
                      <a:lnTo>
                        <a:pt x="19213" y="34745"/>
                      </a:lnTo>
                      <a:lnTo>
                        <a:pt x="14181" y="26364"/>
                      </a:lnTo>
                      <a:lnTo>
                        <a:pt x="26364" y="14178"/>
                      </a:lnTo>
                      <a:lnTo>
                        <a:pt x="34741" y="19209"/>
                      </a:lnTo>
                      <a:lnTo>
                        <a:pt x="39477" y="17283"/>
                      </a:lnTo>
                      <a:lnTo>
                        <a:pt x="41853" y="7764"/>
                      </a:lnTo>
                      <a:lnTo>
                        <a:pt x="59082" y="7764"/>
                      </a:lnTo>
                      <a:lnTo>
                        <a:pt x="60973" y="15331"/>
                      </a:lnTo>
                      <a:lnTo>
                        <a:pt x="61761" y="17408"/>
                      </a:lnTo>
                      <a:lnTo>
                        <a:pt x="66194" y="19209"/>
                      </a:lnTo>
                      <a:lnTo>
                        <a:pt x="74572" y="14178"/>
                      </a:lnTo>
                      <a:lnTo>
                        <a:pt x="86754" y="26364"/>
                      </a:lnTo>
                      <a:lnTo>
                        <a:pt x="81723" y="34745"/>
                      </a:lnTo>
                      <a:lnTo>
                        <a:pt x="83676" y="39481"/>
                      </a:lnTo>
                      <a:lnTo>
                        <a:pt x="93171" y="41853"/>
                      </a:lnTo>
                      <a:lnTo>
                        <a:pt x="93171" y="59082"/>
                      </a:lnTo>
                      <a:lnTo>
                        <a:pt x="85605" y="60973"/>
                      </a:lnTo>
                      <a:lnTo>
                        <a:pt x="83532" y="61769"/>
                      </a:lnTo>
                      <a:lnTo>
                        <a:pt x="81700" y="66233"/>
                      </a:lnTo>
                      <a:lnTo>
                        <a:pt x="86591" y="74013"/>
                      </a:lnTo>
                      <a:cubicBezTo>
                        <a:pt x="76206" y="77992"/>
                        <a:pt x="67146" y="84642"/>
                        <a:pt x="60290" y="93171"/>
                      </a:cubicBezTo>
                      <a:close/>
                      <a:moveTo>
                        <a:pt x="29256" y="229240"/>
                      </a:moveTo>
                      <a:cubicBezTo>
                        <a:pt x="26876" y="231620"/>
                        <a:pt x="23712" y="232928"/>
                        <a:pt x="20354" y="232928"/>
                      </a:cubicBezTo>
                      <a:cubicBezTo>
                        <a:pt x="13413" y="232928"/>
                        <a:pt x="7764" y="227284"/>
                        <a:pt x="7764" y="220343"/>
                      </a:cubicBezTo>
                      <a:cubicBezTo>
                        <a:pt x="7764" y="216977"/>
                        <a:pt x="9073" y="213817"/>
                        <a:pt x="11452" y="211441"/>
                      </a:cubicBezTo>
                      <a:lnTo>
                        <a:pt x="42704" y="180186"/>
                      </a:lnTo>
                      <a:lnTo>
                        <a:pt x="60507" y="197989"/>
                      </a:lnTo>
                      <a:close/>
                      <a:moveTo>
                        <a:pt x="62114" y="188618"/>
                      </a:moveTo>
                      <a:lnTo>
                        <a:pt x="52075" y="178578"/>
                      </a:lnTo>
                      <a:lnTo>
                        <a:pt x="60096" y="170558"/>
                      </a:lnTo>
                      <a:cubicBezTo>
                        <a:pt x="63050" y="174277"/>
                        <a:pt x="66416" y="177643"/>
                        <a:pt x="70135" y="180597"/>
                      </a:cubicBezTo>
                      <a:close/>
                      <a:moveTo>
                        <a:pt x="108700" y="186343"/>
                      </a:moveTo>
                      <a:cubicBezTo>
                        <a:pt x="78730" y="186343"/>
                        <a:pt x="54350" y="161963"/>
                        <a:pt x="54350" y="131993"/>
                      </a:cubicBezTo>
                      <a:cubicBezTo>
                        <a:pt x="54350" y="102023"/>
                        <a:pt x="78730" y="77643"/>
                        <a:pt x="108700" y="77643"/>
                      </a:cubicBezTo>
                      <a:cubicBezTo>
                        <a:pt x="109810" y="77643"/>
                        <a:pt x="111006" y="77759"/>
                        <a:pt x="112167" y="77837"/>
                      </a:cubicBezTo>
                      <a:cubicBezTo>
                        <a:pt x="113180" y="80655"/>
                        <a:pt x="114341" y="83400"/>
                        <a:pt x="115758" y="86001"/>
                      </a:cubicBezTo>
                      <a:cubicBezTo>
                        <a:pt x="113428" y="85640"/>
                        <a:pt x="111080" y="85407"/>
                        <a:pt x="108700" y="85407"/>
                      </a:cubicBezTo>
                      <a:cubicBezTo>
                        <a:pt x="83012" y="85407"/>
                        <a:pt x="62114" y="106305"/>
                        <a:pt x="62114" y="131993"/>
                      </a:cubicBezTo>
                      <a:cubicBezTo>
                        <a:pt x="62114" y="157681"/>
                        <a:pt x="83012" y="178578"/>
                        <a:pt x="108700" y="178578"/>
                      </a:cubicBezTo>
                      <a:cubicBezTo>
                        <a:pt x="114158" y="178578"/>
                        <a:pt x="119551" y="177526"/>
                        <a:pt x="124663" y="175651"/>
                      </a:cubicBezTo>
                      <a:cubicBezTo>
                        <a:pt x="124399" y="177887"/>
                        <a:pt x="124229" y="180155"/>
                        <a:pt x="124229" y="182461"/>
                      </a:cubicBezTo>
                      <a:cubicBezTo>
                        <a:pt x="124229" y="182965"/>
                        <a:pt x="124291" y="183451"/>
                        <a:pt x="124302" y="183951"/>
                      </a:cubicBezTo>
                      <a:cubicBezTo>
                        <a:pt x="119174" y="185508"/>
                        <a:pt x="113941" y="186343"/>
                        <a:pt x="108700" y="186343"/>
                      </a:cubicBezTo>
                      <a:close/>
                      <a:moveTo>
                        <a:pt x="182461" y="232928"/>
                      </a:moveTo>
                      <a:cubicBezTo>
                        <a:pt x="154633" y="232928"/>
                        <a:pt x="131993" y="210288"/>
                        <a:pt x="131993" y="182461"/>
                      </a:cubicBezTo>
                      <a:cubicBezTo>
                        <a:pt x="131993" y="154633"/>
                        <a:pt x="154633" y="131993"/>
                        <a:pt x="182461" y="131993"/>
                      </a:cubicBezTo>
                      <a:cubicBezTo>
                        <a:pt x="210288" y="131993"/>
                        <a:pt x="232928" y="154633"/>
                        <a:pt x="232928" y="182461"/>
                      </a:cubicBezTo>
                      <a:cubicBezTo>
                        <a:pt x="232928" y="210288"/>
                        <a:pt x="210288" y="232928"/>
                        <a:pt x="182461" y="2329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" name="Google Shape;159;p23"/>
                <p:cNvSpPr/>
                <p:nvPr/>
              </p:nvSpPr>
              <p:spPr>
                <a:xfrm>
                  <a:off x="5979075" y="3076315"/>
                  <a:ext cx="7764" cy="7764"/>
                </a:xfrm>
                <a:custGeom>
                  <a:rect b="b" l="l" r="r" t="t"/>
                  <a:pathLst>
                    <a:path extrusionOk="0" h="7764" w="7764">
                      <a:moveTo>
                        <a:pt x="0" y="0"/>
                      </a:moveTo>
                      <a:lnTo>
                        <a:pt x="7764" y="0"/>
                      </a:lnTo>
                      <a:lnTo>
                        <a:pt x="7764" y="7764"/>
                      </a:lnTo>
                      <a:lnTo>
                        <a:pt x="0" y="77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0" name="Google Shape;160;p23"/>
                <p:cNvSpPr/>
                <p:nvPr/>
              </p:nvSpPr>
              <p:spPr>
                <a:xfrm>
                  <a:off x="5963546" y="3076315"/>
                  <a:ext cx="7764" cy="7764"/>
                </a:xfrm>
                <a:custGeom>
                  <a:rect b="b" l="l" r="r" t="t"/>
                  <a:pathLst>
                    <a:path extrusionOk="0" h="7764" w="7764">
                      <a:moveTo>
                        <a:pt x="0" y="0"/>
                      </a:moveTo>
                      <a:lnTo>
                        <a:pt x="7764" y="0"/>
                      </a:lnTo>
                      <a:lnTo>
                        <a:pt x="7764" y="7764"/>
                      </a:lnTo>
                      <a:lnTo>
                        <a:pt x="0" y="77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1" name="Google Shape;161;p23"/>
                <p:cNvSpPr/>
                <p:nvPr/>
              </p:nvSpPr>
              <p:spPr>
                <a:xfrm>
                  <a:off x="6010132" y="3076315"/>
                  <a:ext cx="7764" cy="7764"/>
                </a:xfrm>
                <a:custGeom>
                  <a:rect b="b" l="l" r="r" t="t"/>
                  <a:pathLst>
                    <a:path extrusionOk="0" h="7764" w="7764">
                      <a:moveTo>
                        <a:pt x="0" y="0"/>
                      </a:moveTo>
                      <a:lnTo>
                        <a:pt x="7764" y="0"/>
                      </a:lnTo>
                      <a:lnTo>
                        <a:pt x="7764" y="7764"/>
                      </a:lnTo>
                      <a:lnTo>
                        <a:pt x="0" y="77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2" name="Google Shape;162;p23"/>
                <p:cNvSpPr/>
                <p:nvPr/>
              </p:nvSpPr>
              <p:spPr>
                <a:xfrm>
                  <a:off x="5994604" y="3076315"/>
                  <a:ext cx="7764" cy="7764"/>
                </a:xfrm>
                <a:custGeom>
                  <a:rect b="b" l="l" r="r" t="t"/>
                  <a:pathLst>
                    <a:path extrusionOk="0" h="7764" w="7764">
                      <a:moveTo>
                        <a:pt x="0" y="0"/>
                      </a:moveTo>
                      <a:lnTo>
                        <a:pt x="7764" y="0"/>
                      </a:lnTo>
                      <a:lnTo>
                        <a:pt x="7764" y="7764"/>
                      </a:lnTo>
                      <a:lnTo>
                        <a:pt x="0" y="77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3" name="Google Shape;163;p23"/>
                <p:cNvSpPr/>
                <p:nvPr/>
              </p:nvSpPr>
              <p:spPr>
                <a:xfrm rot="-2700000">
                  <a:off x="5925837" y="3141156"/>
                  <a:ext cx="7767" cy="7767"/>
                </a:xfrm>
                <a:custGeom>
                  <a:rect b="b" l="l" r="r" t="t"/>
                  <a:pathLst>
                    <a:path extrusionOk="0" h="7763" w="7763">
                      <a:moveTo>
                        <a:pt x="0" y="0"/>
                      </a:moveTo>
                      <a:lnTo>
                        <a:pt x="7763" y="0"/>
                      </a:lnTo>
                      <a:lnTo>
                        <a:pt x="7763" y="7763"/>
                      </a:lnTo>
                      <a:lnTo>
                        <a:pt x="0" y="77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4" name="Google Shape;164;p23"/>
                <p:cNvSpPr/>
                <p:nvPr/>
              </p:nvSpPr>
              <p:spPr>
                <a:xfrm rot="-2700000">
                  <a:off x="5904213" y="3162978"/>
                  <a:ext cx="7375" cy="7767"/>
                </a:xfrm>
                <a:custGeom>
                  <a:rect b="b" l="l" r="r" t="t"/>
                  <a:pathLst>
                    <a:path extrusionOk="0" h="7763" w="7371">
                      <a:moveTo>
                        <a:pt x="0" y="0"/>
                      </a:moveTo>
                      <a:lnTo>
                        <a:pt x="7371" y="0"/>
                      </a:lnTo>
                      <a:lnTo>
                        <a:pt x="7371" y="7763"/>
                      </a:lnTo>
                      <a:lnTo>
                        <a:pt x="0" y="77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5" name="Google Shape;165;p23"/>
                <p:cNvSpPr/>
                <p:nvPr/>
              </p:nvSpPr>
              <p:spPr>
                <a:xfrm rot="-2700000">
                  <a:off x="5914855" y="3152133"/>
                  <a:ext cx="7767" cy="7767"/>
                </a:xfrm>
                <a:custGeom>
                  <a:rect b="b" l="l" r="r" t="t"/>
                  <a:pathLst>
                    <a:path extrusionOk="0" h="7763" w="7763">
                      <a:moveTo>
                        <a:pt x="0" y="0"/>
                      </a:moveTo>
                      <a:lnTo>
                        <a:pt x="7763" y="0"/>
                      </a:lnTo>
                      <a:lnTo>
                        <a:pt x="7763" y="7763"/>
                      </a:lnTo>
                      <a:lnTo>
                        <a:pt x="0" y="77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66" name="Google Shape;166;p23"/>
            <p:cNvGrpSpPr/>
            <p:nvPr/>
          </p:nvGrpSpPr>
          <p:grpSpPr>
            <a:xfrm>
              <a:off x="6336241" y="4042590"/>
              <a:ext cx="634200" cy="634200"/>
              <a:chOff x="6336241" y="4042590"/>
              <a:chExt cx="634200" cy="634200"/>
            </a:xfrm>
          </p:grpSpPr>
          <p:sp>
            <p:nvSpPr>
              <p:cNvPr id="167" name="Google Shape;167;p23"/>
              <p:cNvSpPr/>
              <p:nvPr/>
            </p:nvSpPr>
            <p:spPr>
              <a:xfrm flipH="1">
                <a:off x="6336241" y="4042590"/>
                <a:ext cx="634200" cy="634200"/>
              </a:xfrm>
              <a:prstGeom prst="ellipse">
                <a:avLst/>
              </a:prstGeom>
              <a:solidFill>
                <a:schemeClr val="lt1"/>
              </a:solidFill>
              <a:ln cap="flat" cmpd="sng" w="571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FFFFFF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endParaRPr>
              </a:p>
            </p:txBody>
          </p:sp>
          <p:grpSp>
            <p:nvGrpSpPr>
              <p:cNvPr id="168" name="Google Shape;168;p23"/>
              <p:cNvGrpSpPr/>
              <p:nvPr/>
            </p:nvGrpSpPr>
            <p:grpSpPr>
              <a:xfrm>
                <a:off x="6532037" y="4238563"/>
                <a:ext cx="241983" cy="241983"/>
                <a:chOff x="8435975" y="5048251"/>
                <a:chExt cx="360363" cy="360362"/>
              </a:xfrm>
            </p:grpSpPr>
            <p:sp>
              <p:nvSpPr>
                <p:cNvPr id="169" name="Google Shape;169;p23"/>
                <p:cNvSpPr/>
                <p:nvPr/>
              </p:nvSpPr>
              <p:spPr>
                <a:xfrm>
                  <a:off x="8510588" y="5108576"/>
                  <a:ext cx="209550" cy="165100"/>
                </a:xfrm>
                <a:custGeom>
                  <a:rect b="b" l="l" r="r" t="t"/>
                  <a:pathLst>
                    <a:path extrusionOk="0" h="623" w="793">
                      <a:moveTo>
                        <a:pt x="765" y="623"/>
                      </a:moveTo>
                      <a:lnTo>
                        <a:pt x="765" y="623"/>
                      </a:lnTo>
                      <a:lnTo>
                        <a:pt x="759" y="622"/>
                      </a:lnTo>
                      <a:lnTo>
                        <a:pt x="754" y="621"/>
                      </a:lnTo>
                      <a:lnTo>
                        <a:pt x="749" y="618"/>
                      </a:lnTo>
                      <a:lnTo>
                        <a:pt x="745" y="615"/>
                      </a:lnTo>
                      <a:lnTo>
                        <a:pt x="742" y="611"/>
                      </a:lnTo>
                      <a:lnTo>
                        <a:pt x="739" y="606"/>
                      </a:lnTo>
                      <a:lnTo>
                        <a:pt x="737" y="600"/>
                      </a:lnTo>
                      <a:lnTo>
                        <a:pt x="737" y="595"/>
                      </a:lnTo>
                      <a:lnTo>
                        <a:pt x="737" y="170"/>
                      </a:lnTo>
                      <a:lnTo>
                        <a:pt x="340" y="170"/>
                      </a:lnTo>
                      <a:lnTo>
                        <a:pt x="340" y="170"/>
                      </a:lnTo>
                      <a:lnTo>
                        <a:pt x="332" y="169"/>
                      </a:lnTo>
                      <a:lnTo>
                        <a:pt x="325" y="165"/>
                      </a:lnTo>
                      <a:lnTo>
                        <a:pt x="319" y="159"/>
                      </a:lnTo>
                      <a:lnTo>
                        <a:pt x="315" y="153"/>
                      </a:lnTo>
                      <a:lnTo>
                        <a:pt x="269" y="56"/>
                      </a:lnTo>
                      <a:lnTo>
                        <a:pt x="56" y="56"/>
                      </a:lnTo>
                      <a:lnTo>
                        <a:pt x="56" y="595"/>
                      </a:lnTo>
                      <a:lnTo>
                        <a:pt x="56" y="595"/>
                      </a:lnTo>
                      <a:lnTo>
                        <a:pt x="56" y="600"/>
                      </a:lnTo>
                      <a:lnTo>
                        <a:pt x="54" y="606"/>
                      </a:lnTo>
                      <a:lnTo>
                        <a:pt x="52" y="611"/>
                      </a:lnTo>
                      <a:lnTo>
                        <a:pt x="48" y="615"/>
                      </a:lnTo>
                      <a:lnTo>
                        <a:pt x="44" y="618"/>
                      </a:lnTo>
                      <a:lnTo>
                        <a:pt x="39" y="621"/>
                      </a:lnTo>
                      <a:lnTo>
                        <a:pt x="34" y="622"/>
                      </a:lnTo>
                      <a:lnTo>
                        <a:pt x="28" y="623"/>
                      </a:lnTo>
                      <a:lnTo>
                        <a:pt x="28" y="623"/>
                      </a:lnTo>
                      <a:lnTo>
                        <a:pt x="23" y="622"/>
                      </a:lnTo>
                      <a:lnTo>
                        <a:pt x="17" y="621"/>
                      </a:lnTo>
                      <a:lnTo>
                        <a:pt x="13" y="618"/>
                      </a:lnTo>
                      <a:lnTo>
                        <a:pt x="8" y="615"/>
                      </a:lnTo>
                      <a:lnTo>
                        <a:pt x="5" y="611"/>
                      </a:lnTo>
                      <a:lnTo>
                        <a:pt x="2" y="606"/>
                      </a:lnTo>
                      <a:lnTo>
                        <a:pt x="1" y="600"/>
                      </a:lnTo>
                      <a:lnTo>
                        <a:pt x="0" y="59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22"/>
                      </a:lnTo>
                      <a:lnTo>
                        <a:pt x="2" y="17"/>
                      </a:lnTo>
                      <a:lnTo>
                        <a:pt x="5" y="12"/>
                      </a:lnTo>
                      <a:lnTo>
                        <a:pt x="8" y="8"/>
                      </a:lnTo>
                      <a:lnTo>
                        <a:pt x="13" y="4"/>
                      </a:lnTo>
                      <a:lnTo>
                        <a:pt x="17" y="2"/>
                      </a:lnTo>
                      <a:lnTo>
                        <a:pt x="23" y="0"/>
                      </a:lnTo>
                      <a:lnTo>
                        <a:pt x="28" y="0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94" y="1"/>
                      </a:lnTo>
                      <a:lnTo>
                        <a:pt x="302" y="4"/>
                      </a:lnTo>
                      <a:lnTo>
                        <a:pt x="308" y="9"/>
                      </a:lnTo>
                      <a:lnTo>
                        <a:pt x="313" y="16"/>
                      </a:lnTo>
                      <a:lnTo>
                        <a:pt x="358" y="113"/>
                      </a:lnTo>
                      <a:lnTo>
                        <a:pt x="765" y="113"/>
                      </a:lnTo>
                      <a:lnTo>
                        <a:pt x="765" y="113"/>
                      </a:lnTo>
                      <a:lnTo>
                        <a:pt x="771" y="113"/>
                      </a:lnTo>
                      <a:lnTo>
                        <a:pt x="776" y="115"/>
                      </a:lnTo>
                      <a:lnTo>
                        <a:pt x="781" y="118"/>
                      </a:lnTo>
                      <a:lnTo>
                        <a:pt x="785" y="121"/>
                      </a:lnTo>
                      <a:lnTo>
                        <a:pt x="788" y="125"/>
                      </a:lnTo>
                      <a:lnTo>
                        <a:pt x="791" y="130"/>
                      </a:lnTo>
                      <a:lnTo>
                        <a:pt x="792" y="135"/>
                      </a:lnTo>
                      <a:lnTo>
                        <a:pt x="793" y="141"/>
                      </a:lnTo>
                      <a:lnTo>
                        <a:pt x="793" y="595"/>
                      </a:lnTo>
                      <a:lnTo>
                        <a:pt x="793" y="595"/>
                      </a:lnTo>
                      <a:lnTo>
                        <a:pt x="792" y="600"/>
                      </a:lnTo>
                      <a:lnTo>
                        <a:pt x="791" y="606"/>
                      </a:lnTo>
                      <a:lnTo>
                        <a:pt x="788" y="611"/>
                      </a:lnTo>
                      <a:lnTo>
                        <a:pt x="785" y="615"/>
                      </a:lnTo>
                      <a:lnTo>
                        <a:pt x="781" y="618"/>
                      </a:lnTo>
                      <a:lnTo>
                        <a:pt x="776" y="621"/>
                      </a:lnTo>
                      <a:lnTo>
                        <a:pt x="771" y="622"/>
                      </a:lnTo>
                      <a:lnTo>
                        <a:pt x="765" y="623"/>
                      </a:lnTo>
                      <a:lnTo>
                        <a:pt x="765" y="6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0" name="Google Shape;170;p23"/>
                <p:cNvSpPr/>
                <p:nvPr/>
              </p:nvSpPr>
              <p:spPr>
                <a:xfrm>
                  <a:off x="8524875" y="5078413"/>
                  <a:ext cx="180976" cy="46038"/>
                </a:xfrm>
                <a:custGeom>
                  <a:rect b="b" l="l" r="r" t="t"/>
                  <a:pathLst>
                    <a:path extrusionOk="0" h="170" w="681">
                      <a:moveTo>
                        <a:pt x="653" y="170"/>
                      </a:moveTo>
                      <a:lnTo>
                        <a:pt x="340" y="170"/>
                      </a:lnTo>
                      <a:lnTo>
                        <a:pt x="340" y="170"/>
                      </a:lnTo>
                      <a:lnTo>
                        <a:pt x="332" y="169"/>
                      </a:lnTo>
                      <a:lnTo>
                        <a:pt x="325" y="165"/>
                      </a:lnTo>
                      <a:lnTo>
                        <a:pt x="319" y="160"/>
                      </a:lnTo>
                      <a:lnTo>
                        <a:pt x="315" y="153"/>
                      </a:lnTo>
                      <a:lnTo>
                        <a:pt x="270" y="56"/>
                      </a:lnTo>
                      <a:lnTo>
                        <a:pt x="28" y="56"/>
                      </a:lnTo>
                      <a:lnTo>
                        <a:pt x="28" y="56"/>
                      </a:lnTo>
                      <a:lnTo>
                        <a:pt x="23" y="56"/>
                      </a:lnTo>
                      <a:lnTo>
                        <a:pt x="18" y="54"/>
                      </a:lnTo>
                      <a:lnTo>
                        <a:pt x="13" y="52"/>
                      </a:lnTo>
                      <a:lnTo>
                        <a:pt x="9" y="48"/>
                      </a:lnTo>
                      <a:lnTo>
                        <a:pt x="5" y="44"/>
                      </a:lnTo>
                      <a:lnTo>
                        <a:pt x="3" y="39"/>
                      </a:lnTo>
                      <a:lnTo>
                        <a:pt x="1" y="3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23"/>
                      </a:lnTo>
                      <a:lnTo>
                        <a:pt x="3" y="17"/>
                      </a:lnTo>
                      <a:lnTo>
                        <a:pt x="5" y="13"/>
                      </a:lnTo>
                      <a:lnTo>
                        <a:pt x="9" y="8"/>
                      </a:lnTo>
                      <a:lnTo>
                        <a:pt x="13" y="5"/>
                      </a:lnTo>
                      <a:lnTo>
                        <a:pt x="18" y="2"/>
                      </a:lnTo>
                      <a:lnTo>
                        <a:pt x="23" y="1"/>
                      </a:lnTo>
                      <a:lnTo>
                        <a:pt x="28" y="0"/>
                      </a:lnTo>
                      <a:lnTo>
                        <a:pt x="287" y="0"/>
                      </a:lnTo>
                      <a:lnTo>
                        <a:pt x="287" y="0"/>
                      </a:lnTo>
                      <a:lnTo>
                        <a:pt x="295" y="1"/>
                      </a:lnTo>
                      <a:lnTo>
                        <a:pt x="303" y="5"/>
                      </a:lnTo>
                      <a:lnTo>
                        <a:pt x="308" y="10"/>
                      </a:lnTo>
                      <a:lnTo>
                        <a:pt x="313" y="16"/>
                      </a:lnTo>
                      <a:lnTo>
                        <a:pt x="359" y="114"/>
                      </a:lnTo>
                      <a:lnTo>
                        <a:pt x="653" y="114"/>
                      </a:lnTo>
                      <a:lnTo>
                        <a:pt x="653" y="114"/>
                      </a:lnTo>
                      <a:lnTo>
                        <a:pt x="658" y="114"/>
                      </a:lnTo>
                      <a:lnTo>
                        <a:pt x="664" y="116"/>
                      </a:lnTo>
                      <a:lnTo>
                        <a:pt x="669" y="118"/>
                      </a:lnTo>
                      <a:lnTo>
                        <a:pt x="673" y="122"/>
                      </a:lnTo>
                      <a:lnTo>
                        <a:pt x="676" y="126"/>
                      </a:lnTo>
                      <a:lnTo>
                        <a:pt x="679" y="131"/>
                      </a:lnTo>
                      <a:lnTo>
                        <a:pt x="680" y="136"/>
                      </a:lnTo>
                      <a:lnTo>
                        <a:pt x="681" y="142"/>
                      </a:lnTo>
                      <a:lnTo>
                        <a:pt x="681" y="142"/>
                      </a:lnTo>
                      <a:lnTo>
                        <a:pt x="680" y="147"/>
                      </a:lnTo>
                      <a:lnTo>
                        <a:pt x="679" y="153"/>
                      </a:lnTo>
                      <a:lnTo>
                        <a:pt x="676" y="157"/>
                      </a:lnTo>
                      <a:lnTo>
                        <a:pt x="673" y="161"/>
                      </a:lnTo>
                      <a:lnTo>
                        <a:pt x="669" y="165"/>
                      </a:lnTo>
                      <a:lnTo>
                        <a:pt x="664" y="167"/>
                      </a:lnTo>
                      <a:lnTo>
                        <a:pt x="658" y="169"/>
                      </a:lnTo>
                      <a:lnTo>
                        <a:pt x="653" y="170"/>
                      </a:lnTo>
                      <a:lnTo>
                        <a:pt x="653" y="1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23"/>
                <p:cNvSpPr/>
                <p:nvPr/>
              </p:nvSpPr>
              <p:spPr>
                <a:xfrm>
                  <a:off x="8540750" y="5048251"/>
                  <a:ext cx="149224" cy="46038"/>
                </a:xfrm>
                <a:custGeom>
                  <a:rect b="b" l="l" r="r" t="t"/>
                  <a:pathLst>
                    <a:path extrusionOk="0" h="169" w="566">
                      <a:moveTo>
                        <a:pt x="538" y="169"/>
                      </a:moveTo>
                      <a:lnTo>
                        <a:pt x="339" y="169"/>
                      </a:lnTo>
                      <a:lnTo>
                        <a:pt x="339" y="169"/>
                      </a:lnTo>
                      <a:lnTo>
                        <a:pt x="331" y="168"/>
                      </a:lnTo>
                      <a:lnTo>
                        <a:pt x="324" y="165"/>
                      </a:lnTo>
                      <a:lnTo>
                        <a:pt x="318" y="160"/>
                      </a:lnTo>
                      <a:lnTo>
                        <a:pt x="314" y="153"/>
                      </a:lnTo>
                      <a:lnTo>
                        <a:pt x="268" y="56"/>
                      </a:lnTo>
                      <a:lnTo>
                        <a:pt x="28" y="56"/>
                      </a:lnTo>
                      <a:lnTo>
                        <a:pt x="28" y="56"/>
                      </a:lnTo>
                      <a:lnTo>
                        <a:pt x="22" y="56"/>
                      </a:lnTo>
                      <a:lnTo>
                        <a:pt x="17" y="54"/>
                      </a:lnTo>
                      <a:lnTo>
                        <a:pt x="12" y="51"/>
                      </a:lnTo>
                      <a:lnTo>
                        <a:pt x="8" y="48"/>
                      </a:lnTo>
                      <a:lnTo>
                        <a:pt x="4" y="44"/>
                      </a:lnTo>
                      <a:lnTo>
                        <a:pt x="2" y="39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95" y="1"/>
                      </a:lnTo>
                      <a:lnTo>
                        <a:pt x="302" y="4"/>
                      </a:lnTo>
                      <a:lnTo>
                        <a:pt x="308" y="9"/>
                      </a:lnTo>
                      <a:lnTo>
                        <a:pt x="312" y="16"/>
                      </a:lnTo>
                      <a:lnTo>
                        <a:pt x="357" y="113"/>
                      </a:lnTo>
                      <a:lnTo>
                        <a:pt x="538" y="113"/>
                      </a:lnTo>
                      <a:lnTo>
                        <a:pt x="538" y="113"/>
                      </a:lnTo>
                      <a:lnTo>
                        <a:pt x="543" y="114"/>
                      </a:lnTo>
                      <a:lnTo>
                        <a:pt x="549" y="115"/>
                      </a:lnTo>
                      <a:lnTo>
                        <a:pt x="553" y="118"/>
                      </a:lnTo>
                      <a:lnTo>
                        <a:pt x="558" y="121"/>
                      </a:lnTo>
                      <a:lnTo>
                        <a:pt x="561" y="126"/>
                      </a:lnTo>
                      <a:lnTo>
                        <a:pt x="564" y="130"/>
                      </a:lnTo>
                      <a:lnTo>
                        <a:pt x="565" y="136"/>
                      </a:lnTo>
                      <a:lnTo>
                        <a:pt x="566" y="141"/>
                      </a:lnTo>
                      <a:lnTo>
                        <a:pt x="566" y="141"/>
                      </a:lnTo>
                      <a:lnTo>
                        <a:pt x="565" y="147"/>
                      </a:lnTo>
                      <a:lnTo>
                        <a:pt x="564" y="152"/>
                      </a:lnTo>
                      <a:lnTo>
                        <a:pt x="561" y="157"/>
                      </a:lnTo>
                      <a:lnTo>
                        <a:pt x="558" y="161"/>
                      </a:lnTo>
                      <a:lnTo>
                        <a:pt x="553" y="165"/>
                      </a:lnTo>
                      <a:lnTo>
                        <a:pt x="549" y="167"/>
                      </a:lnTo>
                      <a:lnTo>
                        <a:pt x="543" y="169"/>
                      </a:lnTo>
                      <a:lnTo>
                        <a:pt x="538" y="169"/>
                      </a:lnTo>
                      <a:lnTo>
                        <a:pt x="538" y="1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2" name="Google Shape;172;p23"/>
                <p:cNvSpPr/>
                <p:nvPr/>
              </p:nvSpPr>
              <p:spPr>
                <a:xfrm>
                  <a:off x="8435975" y="5287963"/>
                  <a:ext cx="360363" cy="120650"/>
                </a:xfrm>
                <a:custGeom>
                  <a:rect b="b" l="l" r="r" t="t"/>
                  <a:pathLst>
                    <a:path extrusionOk="0" h="453" w="1360">
                      <a:moveTo>
                        <a:pt x="1332" y="453"/>
                      </a:moveTo>
                      <a:lnTo>
                        <a:pt x="28" y="453"/>
                      </a:lnTo>
                      <a:lnTo>
                        <a:pt x="28" y="453"/>
                      </a:lnTo>
                      <a:lnTo>
                        <a:pt x="22" y="452"/>
                      </a:lnTo>
                      <a:lnTo>
                        <a:pt x="17" y="451"/>
                      </a:lnTo>
                      <a:lnTo>
                        <a:pt x="12" y="448"/>
                      </a:lnTo>
                      <a:lnTo>
                        <a:pt x="8" y="445"/>
                      </a:lnTo>
                      <a:lnTo>
                        <a:pt x="4" y="441"/>
                      </a:lnTo>
                      <a:lnTo>
                        <a:pt x="2" y="436"/>
                      </a:lnTo>
                      <a:lnTo>
                        <a:pt x="0" y="431"/>
                      </a:lnTo>
                      <a:lnTo>
                        <a:pt x="0" y="4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2"/>
                      </a:lnTo>
                      <a:lnTo>
                        <a:pt x="2" y="17"/>
                      </a:lnTo>
                      <a:lnTo>
                        <a:pt x="4" y="12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453" y="0"/>
                      </a:lnTo>
                      <a:lnTo>
                        <a:pt x="453" y="0"/>
                      </a:lnTo>
                      <a:lnTo>
                        <a:pt x="458" y="1"/>
                      </a:lnTo>
                      <a:lnTo>
                        <a:pt x="464" y="2"/>
                      </a:lnTo>
                      <a:lnTo>
                        <a:pt x="468" y="5"/>
                      </a:lnTo>
                      <a:lnTo>
                        <a:pt x="472" y="8"/>
                      </a:lnTo>
                      <a:lnTo>
                        <a:pt x="476" y="12"/>
                      </a:lnTo>
                      <a:lnTo>
                        <a:pt x="479" y="17"/>
                      </a:lnTo>
                      <a:lnTo>
                        <a:pt x="480" y="22"/>
                      </a:lnTo>
                      <a:lnTo>
                        <a:pt x="481" y="28"/>
                      </a:lnTo>
                      <a:lnTo>
                        <a:pt x="481" y="84"/>
                      </a:lnTo>
                      <a:lnTo>
                        <a:pt x="481" y="84"/>
                      </a:lnTo>
                      <a:lnTo>
                        <a:pt x="481" y="93"/>
                      </a:lnTo>
                      <a:lnTo>
                        <a:pt x="482" y="102"/>
                      </a:lnTo>
                      <a:lnTo>
                        <a:pt x="485" y="110"/>
                      </a:lnTo>
                      <a:lnTo>
                        <a:pt x="488" y="118"/>
                      </a:lnTo>
                      <a:lnTo>
                        <a:pt x="492" y="125"/>
                      </a:lnTo>
                      <a:lnTo>
                        <a:pt x="496" y="132"/>
                      </a:lnTo>
                      <a:lnTo>
                        <a:pt x="501" y="139"/>
                      </a:lnTo>
                      <a:lnTo>
                        <a:pt x="506" y="145"/>
                      </a:lnTo>
                      <a:lnTo>
                        <a:pt x="512" y="150"/>
                      </a:lnTo>
                      <a:lnTo>
                        <a:pt x="519" y="155"/>
                      </a:lnTo>
                      <a:lnTo>
                        <a:pt x="526" y="159"/>
                      </a:lnTo>
                      <a:lnTo>
                        <a:pt x="533" y="163"/>
                      </a:lnTo>
                      <a:lnTo>
                        <a:pt x="541" y="166"/>
                      </a:lnTo>
                      <a:lnTo>
                        <a:pt x="549" y="168"/>
                      </a:lnTo>
                      <a:lnTo>
                        <a:pt x="557" y="169"/>
                      </a:lnTo>
                      <a:lnTo>
                        <a:pt x="566" y="169"/>
                      </a:lnTo>
                      <a:lnTo>
                        <a:pt x="821" y="169"/>
                      </a:lnTo>
                      <a:lnTo>
                        <a:pt x="821" y="169"/>
                      </a:lnTo>
                      <a:lnTo>
                        <a:pt x="830" y="169"/>
                      </a:lnTo>
                      <a:lnTo>
                        <a:pt x="838" y="168"/>
                      </a:lnTo>
                      <a:lnTo>
                        <a:pt x="846" y="166"/>
                      </a:lnTo>
                      <a:lnTo>
                        <a:pt x="854" y="163"/>
                      </a:lnTo>
                      <a:lnTo>
                        <a:pt x="862" y="159"/>
                      </a:lnTo>
                      <a:lnTo>
                        <a:pt x="868" y="155"/>
                      </a:lnTo>
                      <a:lnTo>
                        <a:pt x="875" y="150"/>
                      </a:lnTo>
                      <a:lnTo>
                        <a:pt x="881" y="145"/>
                      </a:lnTo>
                      <a:lnTo>
                        <a:pt x="886" y="139"/>
                      </a:lnTo>
                      <a:lnTo>
                        <a:pt x="892" y="132"/>
                      </a:lnTo>
                      <a:lnTo>
                        <a:pt x="896" y="125"/>
                      </a:lnTo>
                      <a:lnTo>
                        <a:pt x="900" y="118"/>
                      </a:lnTo>
                      <a:lnTo>
                        <a:pt x="903" y="110"/>
                      </a:lnTo>
                      <a:lnTo>
                        <a:pt x="905" y="102"/>
                      </a:lnTo>
                      <a:lnTo>
                        <a:pt x="906" y="93"/>
                      </a:lnTo>
                      <a:lnTo>
                        <a:pt x="907" y="84"/>
                      </a:lnTo>
                      <a:lnTo>
                        <a:pt x="907" y="28"/>
                      </a:lnTo>
                      <a:lnTo>
                        <a:pt x="907" y="28"/>
                      </a:lnTo>
                      <a:lnTo>
                        <a:pt x="907" y="22"/>
                      </a:lnTo>
                      <a:lnTo>
                        <a:pt x="909" y="17"/>
                      </a:lnTo>
                      <a:lnTo>
                        <a:pt x="911" y="12"/>
                      </a:lnTo>
                      <a:lnTo>
                        <a:pt x="915" y="8"/>
                      </a:lnTo>
                      <a:lnTo>
                        <a:pt x="919" y="5"/>
                      </a:lnTo>
                      <a:lnTo>
                        <a:pt x="924" y="2"/>
                      </a:lnTo>
                      <a:lnTo>
                        <a:pt x="929" y="1"/>
                      </a:lnTo>
                      <a:lnTo>
                        <a:pt x="935" y="0"/>
                      </a:lnTo>
                      <a:lnTo>
                        <a:pt x="1332" y="0"/>
                      </a:lnTo>
                      <a:lnTo>
                        <a:pt x="1332" y="0"/>
                      </a:lnTo>
                      <a:lnTo>
                        <a:pt x="1337" y="1"/>
                      </a:lnTo>
                      <a:lnTo>
                        <a:pt x="1342" y="2"/>
                      </a:lnTo>
                      <a:lnTo>
                        <a:pt x="1347" y="5"/>
                      </a:lnTo>
                      <a:lnTo>
                        <a:pt x="1351" y="8"/>
                      </a:lnTo>
                      <a:lnTo>
                        <a:pt x="1355" y="12"/>
                      </a:lnTo>
                      <a:lnTo>
                        <a:pt x="1357" y="17"/>
                      </a:lnTo>
                      <a:lnTo>
                        <a:pt x="1359" y="22"/>
                      </a:lnTo>
                      <a:lnTo>
                        <a:pt x="1360" y="28"/>
                      </a:lnTo>
                      <a:lnTo>
                        <a:pt x="1360" y="425"/>
                      </a:lnTo>
                      <a:lnTo>
                        <a:pt x="1360" y="425"/>
                      </a:lnTo>
                      <a:lnTo>
                        <a:pt x="1359" y="431"/>
                      </a:lnTo>
                      <a:lnTo>
                        <a:pt x="1357" y="436"/>
                      </a:lnTo>
                      <a:lnTo>
                        <a:pt x="1355" y="441"/>
                      </a:lnTo>
                      <a:lnTo>
                        <a:pt x="1351" y="445"/>
                      </a:lnTo>
                      <a:lnTo>
                        <a:pt x="1347" y="448"/>
                      </a:lnTo>
                      <a:lnTo>
                        <a:pt x="1342" y="451"/>
                      </a:lnTo>
                      <a:lnTo>
                        <a:pt x="1337" y="452"/>
                      </a:lnTo>
                      <a:lnTo>
                        <a:pt x="1332" y="453"/>
                      </a:lnTo>
                      <a:lnTo>
                        <a:pt x="1332" y="453"/>
                      </a:lnTo>
                      <a:close/>
                      <a:moveTo>
                        <a:pt x="56" y="396"/>
                      </a:moveTo>
                      <a:lnTo>
                        <a:pt x="1304" y="396"/>
                      </a:lnTo>
                      <a:lnTo>
                        <a:pt x="1304" y="56"/>
                      </a:lnTo>
                      <a:lnTo>
                        <a:pt x="963" y="56"/>
                      </a:lnTo>
                      <a:lnTo>
                        <a:pt x="963" y="84"/>
                      </a:lnTo>
                      <a:lnTo>
                        <a:pt x="963" y="84"/>
                      </a:lnTo>
                      <a:lnTo>
                        <a:pt x="962" y="100"/>
                      </a:lnTo>
                      <a:lnTo>
                        <a:pt x="960" y="113"/>
                      </a:lnTo>
                      <a:lnTo>
                        <a:pt x="956" y="127"/>
                      </a:lnTo>
                      <a:lnTo>
                        <a:pt x="952" y="140"/>
                      </a:lnTo>
                      <a:lnTo>
                        <a:pt x="946" y="152"/>
                      </a:lnTo>
                      <a:lnTo>
                        <a:pt x="939" y="164"/>
                      </a:lnTo>
                      <a:lnTo>
                        <a:pt x="931" y="174"/>
                      </a:lnTo>
                      <a:lnTo>
                        <a:pt x="922" y="184"/>
                      </a:lnTo>
                      <a:lnTo>
                        <a:pt x="912" y="193"/>
                      </a:lnTo>
                      <a:lnTo>
                        <a:pt x="901" y="203"/>
                      </a:lnTo>
                      <a:lnTo>
                        <a:pt x="889" y="210"/>
                      </a:lnTo>
                      <a:lnTo>
                        <a:pt x="876" y="215"/>
                      </a:lnTo>
                      <a:lnTo>
                        <a:pt x="863" y="220"/>
                      </a:lnTo>
                      <a:lnTo>
                        <a:pt x="850" y="224"/>
                      </a:lnTo>
                      <a:lnTo>
                        <a:pt x="836" y="226"/>
                      </a:lnTo>
                      <a:lnTo>
                        <a:pt x="821" y="227"/>
                      </a:lnTo>
                      <a:lnTo>
                        <a:pt x="566" y="227"/>
                      </a:lnTo>
                      <a:lnTo>
                        <a:pt x="566" y="227"/>
                      </a:lnTo>
                      <a:lnTo>
                        <a:pt x="552" y="226"/>
                      </a:lnTo>
                      <a:lnTo>
                        <a:pt x="538" y="224"/>
                      </a:lnTo>
                      <a:lnTo>
                        <a:pt x="524" y="220"/>
                      </a:lnTo>
                      <a:lnTo>
                        <a:pt x="511" y="215"/>
                      </a:lnTo>
                      <a:lnTo>
                        <a:pt x="499" y="210"/>
                      </a:lnTo>
                      <a:lnTo>
                        <a:pt x="488" y="203"/>
                      </a:lnTo>
                      <a:lnTo>
                        <a:pt x="476" y="193"/>
                      </a:lnTo>
                      <a:lnTo>
                        <a:pt x="466" y="184"/>
                      </a:lnTo>
                      <a:lnTo>
                        <a:pt x="457" y="174"/>
                      </a:lnTo>
                      <a:lnTo>
                        <a:pt x="449" y="164"/>
                      </a:lnTo>
                      <a:lnTo>
                        <a:pt x="442" y="152"/>
                      </a:lnTo>
                      <a:lnTo>
                        <a:pt x="436" y="140"/>
                      </a:lnTo>
                      <a:lnTo>
                        <a:pt x="431" y="127"/>
                      </a:lnTo>
                      <a:lnTo>
                        <a:pt x="427" y="113"/>
                      </a:lnTo>
                      <a:lnTo>
                        <a:pt x="425" y="100"/>
                      </a:lnTo>
                      <a:lnTo>
                        <a:pt x="425" y="84"/>
                      </a:lnTo>
                      <a:lnTo>
                        <a:pt x="425" y="56"/>
                      </a:lnTo>
                      <a:lnTo>
                        <a:pt x="56" y="56"/>
                      </a:lnTo>
                      <a:lnTo>
                        <a:pt x="56" y="3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3" name="Google Shape;173;p23"/>
                <p:cNvSpPr/>
                <p:nvPr/>
              </p:nvSpPr>
              <p:spPr>
                <a:xfrm>
                  <a:off x="8435975" y="5199063"/>
                  <a:ext cx="88900" cy="104775"/>
                </a:xfrm>
                <a:custGeom>
                  <a:rect b="b" l="l" r="r" t="t"/>
                  <a:pathLst>
                    <a:path extrusionOk="0" h="397" w="339">
                      <a:moveTo>
                        <a:pt x="28" y="397"/>
                      </a:moveTo>
                      <a:lnTo>
                        <a:pt x="28" y="397"/>
                      </a:lnTo>
                      <a:lnTo>
                        <a:pt x="20" y="396"/>
                      </a:lnTo>
                      <a:lnTo>
                        <a:pt x="14" y="393"/>
                      </a:lnTo>
                      <a:lnTo>
                        <a:pt x="14" y="393"/>
                      </a:lnTo>
                      <a:lnTo>
                        <a:pt x="9" y="390"/>
                      </a:lnTo>
                      <a:lnTo>
                        <a:pt x="5" y="386"/>
                      </a:lnTo>
                      <a:lnTo>
                        <a:pt x="2" y="381"/>
                      </a:lnTo>
                      <a:lnTo>
                        <a:pt x="1" y="376"/>
                      </a:lnTo>
                      <a:lnTo>
                        <a:pt x="0" y="371"/>
                      </a:lnTo>
                      <a:lnTo>
                        <a:pt x="0" y="365"/>
                      </a:lnTo>
                      <a:lnTo>
                        <a:pt x="1" y="360"/>
                      </a:lnTo>
                      <a:lnTo>
                        <a:pt x="3" y="355"/>
                      </a:lnTo>
                      <a:lnTo>
                        <a:pt x="202" y="14"/>
                      </a:lnTo>
                      <a:lnTo>
                        <a:pt x="202" y="14"/>
                      </a:lnTo>
                      <a:lnTo>
                        <a:pt x="206" y="8"/>
                      </a:lnTo>
                      <a:lnTo>
                        <a:pt x="212" y="4"/>
                      </a:lnTo>
                      <a:lnTo>
                        <a:pt x="219" y="1"/>
                      </a:lnTo>
                      <a:lnTo>
                        <a:pt x="226" y="0"/>
                      </a:lnTo>
                      <a:lnTo>
                        <a:pt x="311" y="0"/>
                      </a:lnTo>
                      <a:lnTo>
                        <a:pt x="311" y="0"/>
                      </a:lnTo>
                      <a:lnTo>
                        <a:pt x="317" y="1"/>
                      </a:lnTo>
                      <a:lnTo>
                        <a:pt x="322" y="2"/>
                      </a:lnTo>
                      <a:lnTo>
                        <a:pt x="327" y="5"/>
                      </a:lnTo>
                      <a:lnTo>
                        <a:pt x="331" y="8"/>
                      </a:lnTo>
                      <a:lnTo>
                        <a:pt x="335" y="13"/>
                      </a:lnTo>
                      <a:lnTo>
                        <a:pt x="337" y="17"/>
                      </a:lnTo>
                      <a:lnTo>
                        <a:pt x="339" y="23"/>
                      </a:lnTo>
                      <a:lnTo>
                        <a:pt x="339" y="28"/>
                      </a:lnTo>
                      <a:lnTo>
                        <a:pt x="339" y="28"/>
                      </a:lnTo>
                      <a:lnTo>
                        <a:pt x="339" y="35"/>
                      </a:lnTo>
                      <a:lnTo>
                        <a:pt x="337" y="40"/>
                      </a:lnTo>
                      <a:lnTo>
                        <a:pt x="335" y="45"/>
                      </a:lnTo>
                      <a:lnTo>
                        <a:pt x="331" y="49"/>
                      </a:lnTo>
                      <a:lnTo>
                        <a:pt x="327" y="53"/>
                      </a:lnTo>
                      <a:lnTo>
                        <a:pt x="322" y="55"/>
                      </a:lnTo>
                      <a:lnTo>
                        <a:pt x="317" y="57"/>
                      </a:lnTo>
                      <a:lnTo>
                        <a:pt x="311" y="57"/>
                      </a:lnTo>
                      <a:lnTo>
                        <a:pt x="242" y="57"/>
                      </a:lnTo>
                      <a:lnTo>
                        <a:pt x="52" y="383"/>
                      </a:lnTo>
                      <a:lnTo>
                        <a:pt x="52" y="383"/>
                      </a:lnTo>
                      <a:lnTo>
                        <a:pt x="47" y="389"/>
                      </a:lnTo>
                      <a:lnTo>
                        <a:pt x="41" y="394"/>
                      </a:lnTo>
                      <a:lnTo>
                        <a:pt x="35" y="396"/>
                      </a:lnTo>
                      <a:lnTo>
                        <a:pt x="28" y="397"/>
                      </a:lnTo>
                      <a:lnTo>
                        <a:pt x="28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4" name="Google Shape;174;p23"/>
                <p:cNvSpPr/>
                <p:nvPr/>
              </p:nvSpPr>
              <p:spPr>
                <a:xfrm>
                  <a:off x="8705850" y="5199063"/>
                  <a:ext cx="90488" cy="104775"/>
                </a:xfrm>
                <a:custGeom>
                  <a:rect b="b" l="l" r="r" t="t"/>
                  <a:pathLst>
                    <a:path extrusionOk="0" h="397" w="340">
                      <a:moveTo>
                        <a:pt x="312" y="397"/>
                      </a:moveTo>
                      <a:lnTo>
                        <a:pt x="312" y="397"/>
                      </a:lnTo>
                      <a:lnTo>
                        <a:pt x="304" y="396"/>
                      </a:lnTo>
                      <a:lnTo>
                        <a:pt x="298" y="394"/>
                      </a:lnTo>
                      <a:lnTo>
                        <a:pt x="292" y="389"/>
                      </a:lnTo>
                      <a:lnTo>
                        <a:pt x="287" y="383"/>
                      </a:lnTo>
                      <a:lnTo>
                        <a:pt x="97" y="57"/>
                      </a:lnTo>
                      <a:lnTo>
                        <a:pt x="28" y="57"/>
                      </a:lnTo>
                      <a:lnTo>
                        <a:pt x="28" y="57"/>
                      </a:lnTo>
                      <a:lnTo>
                        <a:pt x="22" y="57"/>
                      </a:lnTo>
                      <a:lnTo>
                        <a:pt x="17" y="55"/>
                      </a:lnTo>
                      <a:lnTo>
                        <a:pt x="12" y="53"/>
                      </a:lnTo>
                      <a:lnTo>
                        <a:pt x="8" y="49"/>
                      </a:lnTo>
                      <a:lnTo>
                        <a:pt x="5" y="45"/>
                      </a:lnTo>
                      <a:lnTo>
                        <a:pt x="2" y="40"/>
                      </a:lnTo>
                      <a:lnTo>
                        <a:pt x="0" y="3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2" y="17"/>
                      </a:lnTo>
                      <a:lnTo>
                        <a:pt x="5" y="13"/>
                      </a:lnTo>
                      <a:lnTo>
                        <a:pt x="8" y="8"/>
                      </a:lnTo>
                      <a:lnTo>
                        <a:pt x="12" y="5"/>
                      </a:lnTo>
                      <a:lnTo>
                        <a:pt x="17" y="2"/>
                      </a:lnTo>
                      <a:lnTo>
                        <a:pt x="22" y="1"/>
                      </a:lnTo>
                      <a:lnTo>
                        <a:pt x="28" y="0"/>
                      </a:lnTo>
                      <a:lnTo>
                        <a:pt x="113" y="0"/>
                      </a:lnTo>
                      <a:lnTo>
                        <a:pt x="113" y="0"/>
                      </a:lnTo>
                      <a:lnTo>
                        <a:pt x="120" y="1"/>
                      </a:lnTo>
                      <a:lnTo>
                        <a:pt x="127" y="4"/>
                      </a:lnTo>
                      <a:lnTo>
                        <a:pt x="133" y="8"/>
                      </a:lnTo>
                      <a:lnTo>
                        <a:pt x="137" y="14"/>
                      </a:lnTo>
                      <a:lnTo>
                        <a:pt x="336" y="355"/>
                      </a:lnTo>
                      <a:lnTo>
                        <a:pt x="336" y="355"/>
                      </a:lnTo>
                      <a:lnTo>
                        <a:pt x="338" y="360"/>
                      </a:lnTo>
                      <a:lnTo>
                        <a:pt x="339" y="365"/>
                      </a:lnTo>
                      <a:lnTo>
                        <a:pt x="340" y="371"/>
                      </a:lnTo>
                      <a:lnTo>
                        <a:pt x="339" y="376"/>
                      </a:lnTo>
                      <a:lnTo>
                        <a:pt x="337" y="381"/>
                      </a:lnTo>
                      <a:lnTo>
                        <a:pt x="334" y="386"/>
                      </a:lnTo>
                      <a:lnTo>
                        <a:pt x="330" y="390"/>
                      </a:lnTo>
                      <a:lnTo>
                        <a:pt x="326" y="393"/>
                      </a:lnTo>
                      <a:lnTo>
                        <a:pt x="326" y="393"/>
                      </a:lnTo>
                      <a:lnTo>
                        <a:pt x="319" y="396"/>
                      </a:lnTo>
                      <a:lnTo>
                        <a:pt x="312" y="397"/>
                      </a:lnTo>
                      <a:lnTo>
                        <a:pt x="312" y="3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5" name="Google Shape;175;p23"/>
                <p:cNvSpPr/>
                <p:nvPr/>
              </p:nvSpPr>
              <p:spPr>
                <a:xfrm>
                  <a:off x="8570913" y="5168901"/>
                  <a:ext cx="104775" cy="104775"/>
                </a:xfrm>
                <a:custGeom>
                  <a:rect b="b" l="l" r="r" t="t"/>
                  <a:pathLst>
                    <a:path extrusionOk="0" h="394" w="398">
                      <a:moveTo>
                        <a:pt x="369" y="394"/>
                      </a:moveTo>
                      <a:lnTo>
                        <a:pt x="28" y="394"/>
                      </a:lnTo>
                      <a:lnTo>
                        <a:pt x="28" y="394"/>
                      </a:lnTo>
                      <a:lnTo>
                        <a:pt x="22" y="393"/>
                      </a:lnTo>
                      <a:lnTo>
                        <a:pt x="17" y="392"/>
                      </a:lnTo>
                      <a:lnTo>
                        <a:pt x="12" y="389"/>
                      </a:lnTo>
                      <a:lnTo>
                        <a:pt x="8" y="386"/>
                      </a:lnTo>
                      <a:lnTo>
                        <a:pt x="5" y="382"/>
                      </a:lnTo>
                      <a:lnTo>
                        <a:pt x="2" y="377"/>
                      </a:lnTo>
                      <a:lnTo>
                        <a:pt x="0" y="371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0" y="351"/>
                      </a:lnTo>
                      <a:lnTo>
                        <a:pt x="1" y="336"/>
                      </a:lnTo>
                      <a:lnTo>
                        <a:pt x="3" y="322"/>
                      </a:lnTo>
                      <a:lnTo>
                        <a:pt x="6" y="309"/>
                      </a:lnTo>
                      <a:lnTo>
                        <a:pt x="9" y="297"/>
                      </a:lnTo>
                      <a:lnTo>
                        <a:pt x="13" y="285"/>
                      </a:lnTo>
                      <a:lnTo>
                        <a:pt x="18" y="274"/>
                      </a:lnTo>
                      <a:lnTo>
                        <a:pt x="23" y="263"/>
                      </a:lnTo>
                      <a:lnTo>
                        <a:pt x="30" y="253"/>
                      </a:lnTo>
                      <a:lnTo>
                        <a:pt x="37" y="243"/>
                      </a:lnTo>
                      <a:lnTo>
                        <a:pt x="44" y="233"/>
                      </a:lnTo>
                      <a:lnTo>
                        <a:pt x="53" y="224"/>
                      </a:lnTo>
                      <a:lnTo>
                        <a:pt x="62" y="216"/>
                      </a:lnTo>
                      <a:lnTo>
                        <a:pt x="72" y="208"/>
                      </a:lnTo>
                      <a:lnTo>
                        <a:pt x="84" y="201"/>
                      </a:lnTo>
                      <a:lnTo>
                        <a:pt x="96" y="194"/>
                      </a:lnTo>
                      <a:lnTo>
                        <a:pt x="96" y="194"/>
                      </a:lnTo>
                      <a:lnTo>
                        <a:pt x="91" y="187"/>
                      </a:lnTo>
                      <a:lnTo>
                        <a:pt x="87" y="179"/>
                      </a:lnTo>
                      <a:lnTo>
                        <a:pt x="83" y="170"/>
                      </a:lnTo>
                      <a:lnTo>
                        <a:pt x="80" y="162"/>
                      </a:lnTo>
                      <a:lnTo>
                        <a:pt x="78" y="153"/>
                      </a:lnTo>
                      <a:lnTo>
                        <a:pt x="76" y="144"/>
                      </a:lnTo>
                      <a:lnTo>
                        <a:pt x="75" y="134"/>
                      </a:lnTo>
                      <a:lnTo>
                        <a:pt x="73" y="124"/>
                      </a:lnTo>
                      <a:lnTo>
                        <a:pt x="73" y="124"/>
                      </a:lnTo>
                      <a:lnTo>
                        <a:pt x="75" y="112"/>
                      </a:lnTo>
                      <a:lnTo>
                        <a:pt x="77" y="99"/>
                      </a:lnTo>
                      <a:lnTo>
                        <a:pt x="80" y="88"/>
                      </a:lnTo>
                      <a:lnTo>
                        <a:pt x="84" y="76"/>
                      </a:lnTo>
                      <a:lnTo>
                        <a:pt x="89" y="65"/>
                      </a:lnTo>
                      <a:lnTo>
                        <a:pt x="96" y="55"/>
                      </a:lnTo>
                      <a:lnTo>
                        <a:pt x="103" y="46"/>
                      </a:lnTo>
                      <a:lnTo>
                        <a:pt x="111" y="36"/>
                      </a:lnTo>
                      <a:lnTo>
                        <a:pt x="119" y="28"/>
                      </a:lnTo>
                      <a:lnTo>
                        <a:pt x="129" y="21"/>
                      </a:lnTo>
                      <a:lnTo>
                        <a:pt x="139" y="15"/>
                      </a:lnTo>
                      <a:lnTo>
                        <a:pt x="150" y="9"/>
                      </a:lnTo>
                      <a:lnTo>
                        <a:pt x="161" y="5"/>
                      </a:lnTo>
                      <a:lnTo>
                        <a:pt x="173" y="2"/>
                      </a:lnTo>
                      <a:lnTo>
                        <a:pt x="186" y="0"/>
                      </a:lnTo>
                      <a:lnTo>
                        <a:pt x="199" y="0"/>
                      </a:lnTo>
                      <a:lnTo>
                        <a:pt x="199" y="0"/>
                      </a:lnTo>
                      <a:lnTo>
                        <a:pt x="212" y="0"/>
                      </a:lnTo>
                      <a:lnTo>
                        <a:pt x="224" y="2"/>
                      </a:lnTo>
                      <a:lnTo>
                        <a:pt x="236" y="5"/>
                      </a:lnTo>
                      <a:lnTo>
                        <a:pt x="247" y="9"/>
                      </a:lnTo>
                      <a:lnTo>
                        <a:pt x="258" y="15"/>
                      </a:lnTo>
                      <a:lnTo>
                        <a:pt x="268" y="21"/>
                      </a:lnTo>
                      <a:lnTo>
                        <a:pt x="278" y="28"/>
                      </a:lnTo>
                      <a:lnTo>
                        <a:pt x="287" y="36"/>
                      </a:lnTo>
                      <a:lnTo>
                        <a:pt x="295" y="46"/>
                      </a:lnTo>
                      <a:lnTo>
                        <a:pt x="302" y="55"/>
                      </a:lnTo>
                      <a:lnTo>
                        <a:pt x="309" y="65"/>
                      </a:lnTo>
                      <a:lnTo>
                        <a:pt x="314" y="76"/>
                      </a:lnTo>
                      <a:lnTo>
                        <a:pt x="318" y="88"/>
                      </a:lnTo>
                      <a:lnTo>
                        <a:pt x="321" y="99"/>
                      </a:lnTo>
                      <a:lnTo>
                        <a:pt x="323" y="112"/>
                      </a:lnTo>
                      <a:lnTo>
                        <a:pt x="323" y="124"/>
                      </a:lnTo>
                      <a:lnTo>
                        <a:pt x="323" y="124"/>
                      </a:lnTo>
                      <a:lnTo>
                        <a:pt x="323" y="134"/>
                      </a:lnTo>
                      <a:lnTo>
                        <a:pt x="322" y="144"/>
                      </a:lnTo>
                      <a:lnTo>
                        <a:pt x="320" y="153"/>
                      </a:lnTo>
                      <a:lnTo>
                        <a:pt x="318" y="162"/>
                      </a:lnTo>
                      <a:lnTo>
                        <a:pt x="315" y="170"/>
                      </a:lnTo>
                      <a:lnTo>
                        <a:pt x="311" y="179"/>
                      </a:lnTo>
                      <a:lnTo>
                        <a:pt x="307" y="187"/>
                      </a:lnTo>
                      <a:lnTo>
                        <a:pt x="302" y="194"/>
                      </a:lnTo>
                      <a:lnTo>
                        <a:pt x="302" y="194"/>
                      </a:lnTo>
                      <a:lnTo>
                        <a:pt x="314" y="201"/>
                      </a:lnTo>
                      <a:lnTo>
                        <a:pt x="325" y="208"/>
                      </a:lnTo>
                      <a:lnTo>
                        <a:pt x="335" y="216"/>
                      </a:lnTo>
                      <a:lnTo>
                        <a:pt x="344" y="224"/>
                      </a:lnTo>
                      <a:lnTo>
                        <a:pt x="353" y="233"/>
                      </a:lnTo>
                      <a:lnTo>
                        <a:pt x="360" y="243"/>
                      </a:lnTo>
                      <a:lnTo>
                        <a:pt x="367" y="253"/>
                      </a:lnTo>
                      <a:lnTo>
                        <a:pt x="374" y="263"/>
                      </a:lnTo>
                      <a:lnTo>
                        <a:pt x="380" y="274"/>
                      </a:lnTo>
                      <a:lnTo>
                        <a:pt x="385" y="285"/>
                      </a:lnTo>
                      <a:lnTo>
                        <a:pt x="389" y="297"/>
                      </a:lnTo>
                      <a:lnTo>
                        <a:pt x="392" y="309"/>
                      </a:lnTo>
                      <a:lnTo>
                        <a:pt x="395" y="322"/>
                      </a:lnTo>
                      <a:lnTo>
                        <a:pt x="397" y="336"/>
                      </a:lnTo>
                      <a:lnTo>
                        <a:pt x="398" y="351"/>
                      </a:lnTo>
                      <a:lnTo>
                        <a:pt x="398" y="366"/>
                      </a:lnTo>
                      <a:lnTo>
                        <a:pt x="398" y="366"/>
                      </a:lnTo>
                      <a:lnTo>
                        <a:pt x="398" y="371"/>
                      </a:lnTo>
                      <a:lnTo>
                        <a:pt x="396" y="377"/>
                      </a:lnTo>
                      <a:lnTo>
                        <a:pt x="393" y="382"/>
                      </a:lnTo>
                      <a:lnTo>
                        <a:pt x="390" y="386"/>
                      </a:lnTo>
                      <a:lnTo>
                        <a:pt x="386" y="389"/>
                      </a:lnTo>
                      <a:lnTo>
                        <a:pt x="381" y="392"/>
                      </a:lnTo>
                      <a:lnTo>
                        <a:pt x="375" y="393"/>
                      </a:lnTo>
                      <a:lnTo>
                        <a:pt x="369" y="394"/>
                      </a:lnTo>
                      <a:lnTo>
                        <a:pt x="369" y="394"/>
                      </a:lnTo>
                      <a:close/>
                      <a:moveTo>
                        <a:pt x="58" y="337"/>
                      </a:moveTo>
                      <a:lnTo>
                        <a:pt x="339" y="337"/>
                      </a:lnTo>
                      <a:lnTo>
                        <a:pt x="339" y="337"/>
                      </a:lnTo>
                      <a:lnTo>
                        <a:pt x="338" y="327"/>
                      </a:lnTo>
                      <a:lnTo>
                        <a:pt x="336" y="318"/>
                      </a:lnTo>
                      <a:lnTo>
                        <a:pt x="333" y="309"/>
                      </a:lnTo>
                      <a:lnTo>
                        <a:pt x="330" y="300"/>
                      </a:lnTo>
                      <a:lnTo>
                        <a:pt x="326" y="293"/>
                      </a:lnTo>
                      <a:lnTo>
                        <a:pt x="322" y="285"/>
                      </a:lnTo>
                      <a:lnTo>
                        <a:pt x="317" y="278"/>
                      </a:lnTo>
                      <a:lnTo>
                        <a:pt x="311" y="271"/>
                      </a:lnTo>
                      <a:lnTo>
                        <a:pt x="305" y="265"/>
                      </a:lnTo>
                      <a:lnTo>
                        <a:pt x="299" y="260"/>
                      </a:lnTo>
                      <a:lnTo>
                        <a:pt x="291" y="254"/>
                      </a:lnTo>
                      <a:lnTo>
                        <a:pt x="283" y="249"/>
                      </a:lnTo>
                      <a:lnTo>
                        <a:pt x="264" y="239"/>
                      </a:lnTo>
                      <a:lnTo>
                        <a:pt x="244" y="231"/>
                      </a:lnTo>
                      <a:lnTo>
                        <a:pt x="244" y="231"/>
                      </a:lnTo>
                      <a:lnTo>
                        <a:pt x="237" y="227"/>
                      </a:lnTo>
                      <a:lnTo>
                        <a:pt x="231" y="222"/>
                      </a:lnTo>
                      <a:lnTo>
                        <a:pt x="227" y="216"/>
                      </a:lnTo>
                      <a:lnTo>
                        <a:pt x="225" y="208"/>
                      </a:lnTo>
                      <a:lnTo>
                        <a:pt x="225" y="208"/>
                      </a:lnTo>
                      <a:lnTo>
                        <a:pt x="225" y="200"/>
                      </a:lnTo>
                      <a:lnTo>
                        <a:pt x="227" y="193"/>
                      </a:lnTo>
                      <a:lnTo>
                        <a:pt x="231" y="186"/>
                      </a:lnTo>
                      <a:lnTo>
                        <a:pt x="237" y="181"/>
                      </a:lnTo>
                      <a:lnTo>
                        <a:pt x="237" y="181"/>
                      </a:lnTo>
                      <a:lnTo>
                        <a:pt x="243" y="176"/>
                      </a:lnTo>
                      <a:lnTo>
                        <a:pt x="249" y="170"/>
                      </a:lnTo>
                      <a:lnTo>
                        <a:pt x="254" y="164"/>
                      </a:lnTo>
                      <a:lnTo>
                        <a:pt x="258" y="157"/>
                      </a:lnTo>
                      <a:lnTo>
                        <a:pt x="262" y="149"/>
                      </a:lnTo>
                      <a:lnTo>
                        <a:pt x="264" y="142"/>
                      </a:lnTo>
                      <a:lnTo>
                        <a:pt x="266" y="132"/>
                      </a:lnTo>
                      <a:lnTo>
                        <a:pt x="266" y="124"/>
                      </a:lnTo>
                      <a:lnTo>
                        <a:pt x="266" y="124"/>
                      </a:lnTo>
                      <a:lnTo>
                        <a:pt x="266" y="117"/>
                      </a:lnTo>
                      <a:lnTo>
                        <a:pt x="265" y="111"/>
                      </a:lnTo>
                      <a:lnTo>
                        <a:pt x="263" y="104"/>
                      </a:lnTo>
                      <a:lnTo>
                        <a:pt x="261" y="98"/>
                      </a:lnTo>
                      <a:lnTo>
                        <a:pt x="258" y="92"/>
                      </a:lnTo>
                      <a:lnTo>
                        <a:pt x="255" y="87"/>
                      </a:lnTo>
                      <a:lnTo>
                        <a:pt x="251" y="81"/>
                      </a:lnTo>
                      <a:lnTo>
                        <a:pt x="247" y="77"/>
                      </a:lnTo>
                      <a:lnTo>
                        <a:pt x="242" y="72"/>
                      </a:lnTo>
                      <a:lnTo>
                        <a:pt x="237" y="68"/>
                      </a:lnTo>
                      <a:lnTo>
                        <a:pt x="231" y="65"/>
                      </a:lnTo>
                      <a:lnTo>
                        <a:pt x="225" y="62"/>
                      </a:lnTo>
                      <a:lnTo>
                        <a:pt x="219" y="60"/>
                      </a:lnTo>
                      <a:lnTo>
                        <a:pt x="213" y="58"/>
                      </a:lnTo>
                      <a:lnTo>
                        <a:pt x="206" y="57"/>
                      </a:lnTo>
                      <a:lnTo>
                        <a:pt x="199" y="57"/>
                      </a:lnTo>
                      <a:lnTo>
                        <a:pt x="199" y="57"/>
                      </a:lnTo>
                      <a:lnTo>
                        <a:pt x="192" y="57"/>
                      </a:lnTo>
                      <a:lnTo>
                        <a:pt x="185" y="58"/>
                      </a:lnTo>
                      <a:lnTo>
                        <a:pt x="179" y="60"/>
                      </a:lnTo>
                      <a:lnTo>
                        <a:pt x="172" y="62"/>
                      </a:lnTo>
                      <a:lnTo>
                        <a:pt x="166" y="65"/>
                      </a:lnTo>
                      <a:lnTo>
                        <a:pt x="160" y="68"/>
                      </a:lnTo>
                      <a:lnTo>
                        <a:pt x="155" y="72"/>
                      </a:lnTo>
                      <a:lnTo>
                        <a:pt x="150" y="77"/>
                      </a:lnTo>
                      <a:lnTo>
                        <a:pt x="146" y="81"/>
                      </a:lnTo>
                      <a:lnTo>
                        <a:pt x="142" y="87"/>
                      </a:lnTo>
                      <a:lnTo>
                        <a:pt x="139" y="92"/>
                      </a:lnTo>
                      <a:lnTo>
                        <a:pt x="136" y="98"/>
                      </a:lnTo>
                      <a:lnTo>
                        <a:pt x="134" y="104"/>
                      </a:lnTo>
                      <a:lnTo>
                        <a:pt x="132" y="111"/>
                      </a:lnTo>
                      <a:lnTo>
                        <a:pt x="131" y="117"/>
                      </a:lnTo>
                      <a:lnTo>
                        <a:pt x="131" y="124"/>
                      </a:lnTo>
                      <a:lnTo>
                        <a:pt x="131" y="124"/>
                      </a:lnTo>
                      <a:lnTo>
                        <a:pt x="131" y="133"/>
                      </a:lnTo>
                      <a:lnTo>
                        <a:pt x="133" y="142"/>
                      </a:lnTo>
                      <a:lnTo>
                        <a:pt x="135" y="149"/>
                      </a:lnTo>
                      <a:lnTo>
                        <a:pt x="138" y="157"/>
                      </a:lnTo>
                      <a:lnTo>
                        <a:pt x="143" y="164"/>
                      </a:lnTo>
                      <a:lnTo>
                        <a:pt x="148" y="170"/>
                      </a:lnTo>
                      <a:lnTo>
                        <a:pt x="154" y="176"/>
                      </a:lnTo>
                      <a:lnTo>
                        <a:pt x="160" y="181"/>
                      </a:lnTo>
                      <a:lnTo>
                        <a:pt x="160" y="181"/>
                      </a:lnTo>
                      <a:lnTo>
                        <a:pt x="166" y="186"/>
                      </a:lnTo>
                      <a:lnTo>
                        <a:pt x="170" y="193"/>
                      </a:lnTo>
                      <a:lnTo>
                        <a:pt x="172" y="200"/>
                      </a:lnTo>
                      <a:lnTo>
                        <a:pt x="172" y="208"/>
                      </a:lnTo>
                      <a:lnTo>
                        <a:pt x="172" y="208"/>
                      </a:lnTo>
                      <a:lnTo>
                        <a:pt x="170" y="216"/>
                      </a:lnTo>
                      <a:lnTo>
                        <a:pt x="166" y="222"/>
                      </a:lnTo>
                      <a:lnTo>
                        <a:pt x="160" y="227"/>
                      </a:lnTo>
                      <a:lnTo>
                        <a:pt x="153" y="231"/>
                      </a:lnTo>
                      <a:lnTo>
                        <a:pt x="153" y="231"/>
                      </a:lnTo>
                      <a:lnTo>
                        <a:pt x="133" y="239"/>
                      </a:lnTo>
                      <a:lnTo>
                        <a:pt x="115" y="249"/>
                      </a:lnTo>
                      <a:lnTo>
                        <a:pt x="107" y="254"/>
                      </a:lnTo>
                      <a:lnTo>
                        <a:pt x="99" y="259"/>
                      </a:lnTo>
                      <a:lnTo>
                        <a:pt x="93" y="265"/>
                      </a:lnTo>
                      <a:lnTo>
                        <a:pt x="86" y="271"/>
                      </a:lnTo>
                      <a:lnTo>
                        <a:pt x="81" y="278"/>
                      </a:lnTo>
                      <a:lnTo>
                        <a:pt x="76" y="285"/>
                      </a:lnTo>
                      <a:lnTo>
                        <a:pt x="71" y="293"/>
                      </a:lnTo>
                      <a:lnTo>
                        <a:pt x="67" y="300"/>
                      </a:lnTo>
                      <a:lnTo>
                        <a:pt x="64" y="309"/>
                      </a:lnTo>
                      <a:lnTo>
                        <a:pt x="61" y="318"/>
                      </a:lnTo>
                      <a:lnTo>
                        <a:pt x="59" y="327"/>
                      </a:lnTo>
                      <a:lnTo>
                        <a:pt x="58" y="337"/>
                      </a:lnTo>
                      <a:lnTo>
                        <a:pt x="58" y="3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&#10;&#10;Description automatically generated" id="180" name="Google Shape;180;p24"/>
          <p:cNvPicPr preferRelativeResize="0"/>
          <p:nvPr/>
        </p:nvPicPr>
        <p:blipFill rotWithShape="1">
          <a:blip r:embed="rId3">
            <a:alphaModFix/>
          </a:blip>
          <a:srcRect b="3280" l="50697" r="2935" t="2460"/>
          <a:stretch/>
        </p:blipFill>
        <p:spPr>
          <a:xfrm>
            <a:off x="3291641" y="1443037"/>
            <a:ext cx="2452955" cy="3324225"/>
          </a:xfrm>
          <a:custGeom>
            <a:rect b="b" l="l" r="r" t="t"/>
            <a:pathLst>
              <a:path extrusionOk="0" h="3324225" w="2452955">
                <a:moveTo>
                  <a:pt x="0" y="0"/>
                </a:moveTo>
                <a:lnTo>
                  <a:pt x="2452955" y="0"/>
                </a:lnTo>
                <a:lnTo>
                  <a:pt x="2452955" y="3324225"/>
                </a:lnTo>
                <a:lnTo>
                  <a:pt x="0" y="332422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3291640" y="1443037"/>
            <a:ext cx="2453100" cy="3324300"/>
          </a:xfrm>
          <a:prstGeom prst="rect">
            <a:avLst/>
          </a:prstGeom>
          <a:solidFill>
            <a:schemeClr val="dk1">
              <a:alpha val="894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Shifting to an open-source Data Science platform</a:t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571449" y="1443037"/>
            <a:ext cx="2451600" cy="332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33997" y="2424285"/>
            <a:ext cx="144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Talent out </a:t>
            </a:r>
            <a:br>
              <a:rPr b="0" i="0" lang="en" sz="1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of university more likely </a:t>
            </a:r>
            <a:br>
              <a:rPr b="0" i="0" lang="en" sz="1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8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to know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561949" y="2424275"/>
            <a:ext cx="158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Open source offered opportunities: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5463925" y="1690344"/>
            <a:ext cx="591900" cy="591900"/>
          </a:xfrm>
          <a:prstGeom prst="ellipse">
            <a:avLst/>
          </a:prstGeom>
          <a:solidFill>
            <a:srgbClr val="083099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6288172" y="1770811"/>
            <a:ext cx="25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Get latest developments </a:t>
            </a:r>
            <a:b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more rapidly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5463925" y="2809240"/>
            <a:ext cx="591900" cy="591900"/>
          </a:xfrm>
          <a:prstGeom prst="ellipse">
            <a:avLst/>
          </a:prstGeom>
          <a:solidFill>
            <a:srgbClr val="083099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6288173" y="2781985"/>
            <a:ext cx="251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Be able to switch between languages and contexts </a:t>
            </a:r>
            <a:b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more easily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463925" y="3928135"/>
            <a:ext cx="591900" cy="591900"/>
          </a:xfrm>
          <a:prstGeom prst="ellipse">
            <a:avLst/>
          </a:prstGeom>
          <a:solidFill>
            <a:srgbClr val="083099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6288172" y="4008602"/>
            <a:ext cx="25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Collaboration with </a:t>
            </a:r>
            <a:b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</a:br>
            <a:r>
              <a:rPr b="0" i="0" lang="en" sz="1400" u="none" cap="none" strike="noStrike">
                <a:solidFill>
                  <a:srgbClr val="313145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external partners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6290598" y="2545702"/>
            <a:ext cx="25128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6290598" y="3664598"/>
            <a:ext cx="2577000" cy="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833997" y="4518660"/>
            <a:ext cx="49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3561957" y="4518660"/>
            <a:ext cx="495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96" name="Google Shape;196;p24"/>
          <p:cNvGrpSpPr/>
          <p:nvPr/>
        </p:nvGrpSpPr>
        <p:grpSpPr>
          <a:xfrm>
            <a:off x="834061" y="1690456"/>
            <a:ext cx="489661" cy="500687"/>
            <a:chOff x="2679700" y="4329113"/>
            <a:chExt cx="352426" cy="360362"/>
          </a:xfrm>
        </p:grpSpPr>
        <p:sp>
          <p:nvSpPr>
            <p:cNvPr id="197" name="Google Shape;197;p24"/>
            <p:cNvSpPr/>
            <p:nvPr/>
          </p:nvSpPr>
          <p:spPr>
            <a:xfrm>
              <a:off x="2709863" y="4329113"/>
              <a:ext cx="120651" cy="119063"/>
            </a:xfrm>
            <a:custGeom>
              <a:rect b="b" l="l" r="r" t="t"/>
              <a:pathLst>
                <a:path extrusionOk="0" h="453" w="454">
                  <a:moveTo>
                    <a:pt x="227" y="453"/>
                  </a:moveTo>
                  <a:lnTo>
                    <a:pt x="227" y="453"/>
                  </a:lnTo>
                  <a:lnTo>
                    <a:pt x="204" y="452"/>
                  </a:lnTo>
                  <a:lnTo>
                    <a:pt x="182" y="448"/>
                  </a:lnTo>
                  <a:lnTo>
                    <a:pt x="160" y="443"/>
                  </a:lnTo>
                  <a:lnTo>
                    <a:pt x="140" y="435"/>
                  </a:lnTo>
                  <a:lnTo>
                    <a:pt x="119" y="426"/>
                  </a:lnTo>
                  <a:lnTo>
                    <a:pt x="100" y="415"/>
                  </a:lnTo>
                  <a:lnTo>
                    <a:pt x="83" y="402"/>
                  </a:lnTo>
                  <a:lnTo>
                    <a:pt x="67" y="387"/>
                  </a:lnTo>
                  <a:lnTo>
                    <a:pt x="53" y="371"/>
                  </a:lnTo>
                  <a:lnTo>
                    <a:pt x="40" y="353"/>
                  </a:lnTo>
                  <a:lnTo>
                    <a:pt x="28" y="334"/>
                  </a:lnTo>
                  <a:lnTo>
                    <a:pt x="18" y="315"/>
                  </a:lnTo>
                  <a:lnTo>
                    <a:pt x="10" y="294"/>
                  </a:lnTo>
                  <a:lnTo>
                    <a:pt x="5" y="273"/>
                  </a:lnTo>
                  <a:lnTo>
                    <a:pt x="1" y="249"/>
                  </a:lnTo>
                  <a:lnTo>
                    <a:pt x="0" y="227"/>
                  </a:lnTo>
                  <a:lnTo>
                    <a:pt x="0" y="227"/>
                  </a:lnTo>
                  <a:lnTo>
                    <a:pt x="1" y="204"/>
                  </a:lnTo>
                  <a:lnTo>
                    <a:pt x="5" y="181"/>
                  </a:lnTo>
                  <a:lnTo>
                    <a:pt x="10" y="159"/>
                  </a:lnTo>
                  <a:lnTo>
                    <a:pt x="18" y="138"/>
                  </a:lnTo>
                  <a:lnTo>
                    <a:pt x="28" y="119"/>
                  </a:lnTo>
                  <a:lnTo>
                    <a:pt x="40" y="100"/>
                  </a:lnTo>
                  <a:lnTo>
                    <a:pt x="53" y="83"/>
                  </a:lnTo>
                  <a:lnTo>
                    <a:pt x="67" y="67"/>
                  </a:lnTo>
                  <a:lnTo>
                    <a:pt x="83" y="51"/>
                  </a:lnTo>
                  <a:lnTo>
                    <a:pt x="100" y="38"/>
                  </a:lnTo>
                  <a:lnTo>
                    <a:pt x="119" y="27"/>
                  </a:lnTo>
                  <a:lnTo>
                    <a:pt x="140" y="18"/>
                  </a:lnTo>
                  <a:lnTo>
                    <a:pt x="160" y="10"/>
                  </a:lnTo>
                  <a:lnTo>
                    <a:pt x="182" y="5"/>
                  </a:lnTo>
                  <a:lnTo>
                    <a:pt x="204" y="1"/>
                  </a:lnTo>
                  <a:lnTo>
                    <a:pt x="227" y="0"/>
                  </a:lnTo>
                  <a:lnTo>
                    <a:pt x="227" y="0"/>
                  </a:lnTo>
                  <a:lnTo>
                    <a:pt x="251" y="1"/>
                  </a:lnTo>
                  <a:lnTo>
                    <a:pt x="273" y="5"/>
                  </a:lnTo>
                  <a:lnTo>
                    <a:pt x="294" y="10"/>
                  </a:lnTo>
                  <a:lnTo>
                    <a:pt x="315" y="18"/>
                  </a:lnTo>
                  <a:lnTo>
                    <a:pt x="336" y="27"/>
                  </a:lnTo>
                  <a:lnTo>
                    <a:pt x="354" y="38"/>
                  </a:lnTo>
                  <a:lnTo>
                    <a:pt x="372" y="51"/>
                  </a:lnTo>
                  <a:lnTo>
                    <a:pt x="387" y="67"/>
                  </a:lnTo>
                  <a:lnTo>
                    <a:pt x="402" y="83"/>
                  </a:lnTo>
                  <a:lnTo>
                    <a:pt x="415" y="100"/>
                  </a:lnTo>
                  <a:lnTo>
                    <a:pt x="426" y="119"/>
                  </a:lnTo>
                  <a:lnTo>
                    <a:pt x="437" y="138"/>
                  </a:lnTo>
                  <a:lnTo>
                    <a:pt x="444" y="159"/>
                  </a:lnTo>
                  <a:lnTo>
                    <a:pt x="450" y="181"/>
                  </a:lnTo>
                  <a:lnTo>
                    <a:pt x="453" y="204"/>
                  </a:lnTo>
                  <a:lnTo>
                    <a:pt x="454" y="227"/>
                  </a:lnTo>
                  <a:lnTo>
                    <a:pt x="454" y="227"/>
                  </a:lnTo>
                  <a:lnTo>
                    <a:pt x="453" y="249"/>
                  </a:lnTo>
                  <a:lnTo>
                    <a:pt x="450" y="273"/>
                  </a:lnTo>
                  <a:lnTo>
                    <a:pt x="444" y="294"/>
                  </a:lnTo>
                  <a:lnTo>
                    <a:pt x="437" y="315"/>
                  </a:lnTo>
                  <a:lnTo>
                    <a:pt x="426" y="334"/>
                  </a:lnTo>
                  <a:lnTo>
                    <a:pt x="415" y="353"/>
                  </a:lnTo>
                  <a:lnTo>
                    <a:pt x="402" y="371"/>
                  </a:lnTo>
                  <a:lnTo>
                    <a:pt x="387" y="387"/>
                  </a:lnTo>
                  <a:lnTo>
                    <a:pt x="372" y="402"/>
                  </a:lnTo>
                  <a:lnTo>
                    <a:pt x="354" y="415"/>
                  </a:lnTo>
                  <a:lnTo>
                    <a:pt x="336" y="426"/>
                  </a:lnTo>
                  <a:lnTo>
                    <a:pt x="315" y="435"/>
                  </a:lnTo>
                  <a:lnTo>
                    <a:pt x="294" y="443"/>
                  </a:lnTo>
                  <a:lnTo>
                    <a:pt x="273" y="448"/>
                  </a:lnTo>
                  <a:lnTo>
                    <a:pt x="251" y="452"/>
                  </a:lnTo>
                  <a:lnTo>
                    <a:pt x="227" y="453"/>
                  </a:lnTo>
                  <a:lnTo>
                    <a:pt x="227" y="453"/>
                  </a:lnTo>
                  <a:close/>
                  <a:moveTo>
                    <a:pt x="227" y="56"/>
                  </a:moveTo>
                  <a:lnTo>
                    <a:pt x="227" y="56"/>
                  </a:lnTo>
                  <a:lnTo>
                    <a:pt x="210" y="57"/>
                  </a:lnTo>
                  <a:lnTo>
                    <a:pt x="193" y="61"/>
                  </a:lnTo>
                  <a:lnTo>
                    <a:pt x="177" y="65"/>
                  </a:lnTo>
                  <a:lnTo>
                    <a:pt x="161" y="70"/>
                  </a:lnTo>
                  <a:lnTo>
                    <a:pt x="147" y="78"/>
                  </a:lnTo>
                  <a:lnTo>
                    <a:pt x="133" y="86"/>
                  </a:lnTo>
                  <a:lnTo>
                    <a:pt x="119" y="96"/>
                  </a:lnTo>
                  <a:lnTo>
                    <a:pt x="107" y="107"/>
                  </a:lnTo>
                  <a:lnTo>
                    <a:pt x="96" y="119"/>
                  </a:lnTo>
                  <a:lnTo>
                    <a:pt x="86" y="131"/>
                  </a:lnTo>
                  <a:lnTo>
                    <a:pt x="78" y="145"/>
                  </a:lnTo>
                  <a:lnTo>
                    <a:pt x="71" y="160"/>
                  </a:lnTo>
                  <a:lnTo>
                    <a:pt x="65" y="177"/>
                  </a:lnTo>
                  <a:lnTo>
                    <a:pt x="61" y="193"/>
                  </a:lnTo>
                  <a:lnTo>
                    <a:pt x="58" y="209"/>
                  </a:lnTo>
                  <a:lnTo>
                    <a:pt x="57" y="227"/>
                  </a:lnTo>
                  <a:lnTo>
                    <a:pt x="57" y="227"/>
                  </a:lnTo>
                  <a:lnTo>
                    <a:pt x="58" y="244"/>
                  </a:lnTo>
                  <a:lnTo>
                    <a:pt x="61" y="260"/>
                  </a:lnTo>
                  <a:lnTo>
                    <a:pt x="65" y="278"/>
                  </a:lnTo>
                  <a:lnTo>
                    <a:pt x="71" y="293"/>
                  </a:lnTo>
                  <a:lnTo>
                    <a:pt x="78" y="308"/>
                  </a:lnTo>
                  <a:lnTo>
                    <a:pt x="86" y="322"/>
                  </a:lnTo>
                  <a:lnTo>
                    <a:pt x="96" y="335"/>
                  </a:lnTo>
                  <a:lnTo>
                    <a:pt x="107" y="347"/>
                  </a:lnTo>
                  <a:lnTo>
                    <a:pt x="119" y="357"/>
                  </a:lnTo>
                  <a:lnTo>
                    <a:pt x="133" y="368"/>
                  </a:lnTo>
                  <a:lnTo>
                    <a:pt x="147" y="377"/>
                  </a:lnTo>
                  <a:lnTo>
                    <a:pt x="161" y="384"/>
                  </a:lnTo>
                  <a:lnTo>
                    <a:pt x="177" y="389"/>
                  </a:lnTo>
                  <a:lnTo>
                    <a:pt x="193" y="394"/>
                  </a:lnTo>
                  <a:lnTo>
                    <a:pt x="210" y="396"/>
                  </a:lnTo>
                  <a:lnTo>
                    <a:pt x="227" y="397"/>
                  </a:lnTo>
                  <a:lnTo>
                    <a:pt x="227" y="397"/>
                  </a:lnTo>
                  <a:lnTo>
                    <a:pt x="245" y="396"/>
                  </a:lnTo>
                  <a:lnTo>
                    <a:pt x="262" y="394"/>
                  </a:lnTo>
                  <a:lnTo>
                    <a:pt x="278" y="389"/>
                  </a:lnTo>
                  <a:lnTo>
                    <a:pt x="293" y="384"/>
                  </a:lnTo>
                  <a:lnTo>
                    <a:pt x="308" y="377"/>
                  </a:lnTo>
                  <a:lnTo>
                    <a:pt x="322" y="368"/>
                  </a:lnTo>
                  <a:lnTo>
                    <a:pt x="336" y="357"/>
                  </a:lnTo>
                  <a:lnTo>
                    <a:pt x="348" y="347"/>
                  </a:lnTo>
                  <a:lnTo>
                    <a:pt x="359" y="335"/>
                  </a:lnTo>
                  <a:lnTo>
                    <a:pt x="368" y="322"/>
                  </a:lnTo>
                  <a:lnTo>
                    <a:pt x="377" y="308"/>
                  </a:lnTo>
                  <a:lnTo>
                    <a:pt x="384" y="293"/>
                  </a:lnTo>
                  <a:lnTo>
                    <a:pt x="390" y="278"/>
                  </a:lnTo>
                  <a:lnTo>
                    <a:pt x="394" y="260"/>
                  </a:lnTo>
                  <a:lnTo>
                    <a:pt x="396" y="244"/>
                  </a:lnTo>
                  <a:lnTo>
                    <a:pt x="397" y="227"/>
                  </a:lnTo>
                  <a:lnTo>
                    <a:pt x="397" y="227"/>
                  </a:lnTo>
                  <a:lnTo>
                    <a:pt x="396" y="209"/>
                  </a:lnTo>
                  <a:lnTo>
                    <a:pt x="394" y="193"/>
                  </a:lnTo>
                  <a:lnTo>
                    <a:pt x="390" y="177"/>
                  </a:lnTo>
                  <a:lnTo>
                    <a:pt x="384" y="160"/>
                  </a:lnTo>
                  <a:lnTo>
                    <a:pt x="377" y="145"/>
                  </a:lnTo>
                  <a:lnTo>
                    <a:pt x="368" y="131"/>
                  </a:lnTo>
                  <a:lnTo>
                    <a:pt x="359" y="119"/>
                  </a:lnTo>
                  <a:lnTo>
                    <a:pt x="348" y="107"/>
                  </a:lnTo>
                  <a:lnTo>
                    <a:pt x="336" y="96"/>
                  </a:lnTo>
                  <a:lnTo>
                    <a:pt x="322" y="86"/>
                  </a:lnTo>
                  <a:lnTo>
                    <a:pt x="308" y="78"/>
                  </a:lnTo>
                  <a:lnTo>
                    <a:pt x="293" y="70"/>
                  </a:lnTo>
                  <a:lnTo>
                    <a:pt x="278" y="65"/>
                  </a:lnTo>
                  <a:lnTo>
                    <a:pt x="262" y="61"/>
                  </a:lnTo>
                  <a:lnTo>
                    <a:pt x="245" y="57"/>
                  </a:lnTo>
                  <a:lnTo>
                    <a:pt x="227" y="56"/>
                  </a:lnTo>
                  <a:lnTo>
                    <a:pt x="227" y="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2679700" y="4464051"/>
              <a:ext cx="180976" cy="225424"/>
            </a:xfrm>
            <a:custGeom>
              <a:rect b="b" l="l" r="r" t="t"/>
              <a:pathLst>
                <a:path extrusionOk="0" h="850" w="681">
                  <a:moveTo>
                    <a:pt x="454" y="850"/>
                  </a:moveTo>
                  <a:lnTo>
                    <a:pt x="227" y="850"/>
                  </a:lnTo>
                  <a:lnTo>
                    <a:pt x="227" y="850"/>
                  </a:lnTo>
                  <a:lnTo>
                    <a:pt x="221" y="849"/>
                  </a:lnTo>
                  <a:lnTo>
                    <a:pt x="216" y="848"/>
                  </a:lnTo>
                  <a:lnTo>
                    <a:pt x="211" y="845"/>
                  </a:lnTo>
                  <a:lnTo>
                    <a:pt x="207" y="842"/>
                  </a:lnTo>
                  <a:lnTo>
                    <a:pt x="203" y="838"/>
                  </a:lnTo>
                  <a:lnTo>
                    <a:pt x="201" y="833"/>
                  </a:lnTo>
                  <a:lnTo>
                    <a:pt x="199" y="828"/>
                  </a:lnTo>
                  <a:lnTo>
                    <a:pt x="198" y="822"/>
                  </a:lnTo>
                  <a:lnTo>
                    <a:pt x="198" y="470"/>
                  </a:lnTo>
                  <a:lnTo>
                    <a:pt x="198" y="470"/>
                  </a:lnTo>
                  <a:lnTo>
                    <a:pt x="176" y="453"/>
                  </a:lnTo>
                  <a:lnTo>
                    <a:pt x="154" y="436"/>
                  </a:lnTo>
                  <a:lnTo>
                    <a:pt x="133" y="416"/>
                  </a:lnTo>
                  <a:lnTo>
                    <a:pt x="114" y="395"/>
                  </a:lnTo>
                  <a:lnTo>
                    <a:pt x="97" y="373"/>
                  </a:lnTo>
                  <a:lnTo>
                    <a:pt x="80" y="348"/>
                  </a:lnTo>
                  <a:lnTo>
                    <a:pt x="66" y="322"/>
                  </a:lnTo>
                  <a:lnTo>
                    <a:pt x="52" y="295"/>
                  </a:lnTo>
                  <a:lnTo>
                    <a:pt x="41" y="266"/>
                  </a:lnTo>
                  <a:lnTo>
                    <a:pt x="29" y="235"/>
                  </a:lnTo>
                  <a:lnTo>
                    <a:pt x="20" y="204"/>
                  </a:lnTo>
                  <a:lnTo>
                    <a:pt x="13" y="171"/>
                  </a:lnTo>
                  <a:lnTo>
                    <a:pt x="7" y="137"/>
                  </a:lnTo>
                  <a:lnTo>
                    <a:pt x="3" y="102"/>
                  </a:lnTo>
                  <a:lnTo>
                    <a:pt x="1" y="6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652" y="0"/>
                  </a:lnTo>
                  <a:lnTo>
                    <a:pt x="652" y="0"/>
                  </a:lnTo>
                  <a:lnTo>
                    <a:pt x="658" y="1"/>
                  </a:lnTo>
                  <a:lnTo>
                    <a:pt x="663" y="2"/>
                  </a:lnTo>
                  <a:lnTo>
                    <a:pt x="668" y="5"/>
                  </a:lnTo>
                  <a:lnTo>
                    <a:pt x="672" y="8"/>
                  </a:lnTo>
                  <a:lnTo>
                    <a:pt x="676" y="13"/>
                  </a:lnTo>
                  <a:lnTo>
                    <a:pt x="678" y="17"/>
                  </a:lnTo>
                  <a:lnTo>
                    <a:pt x="680" y="23"/>
                  </a:lnTo>
                  <a:lnTo>
                    <a:pt x="681" y="28"/>
                  </a:lnTo>
                  <a:lnTo>
                    <a:pt x="681" y="28"/>
                  </a:lnTo>
                  <a:lnTo>
                    <a:pt x="680" y="66"/>
                  </a:lnTo>
                  <a:lnTo>
                    <a:pt x="677" y="102"/>
                  </a:lnTo>
                  <a:lnTo>
                    <a:pt x="673" y="137"/>
                  </a:lnTo>
                  <a:lnTo>
                    <a:pt x="667" y="171"/>
                  </a:lnTo>
                  <a:lnTo>
                    <a:pt x="660" y="204"/>
                  </a:lnTo>
                  <a:lnTo>
                    <a:pt x="651" y="235"/>
                  </a:lnTo>
                  <a:lnTo>
                    <a:pt x="640" y="266"/>
                  </a:lnTo>
                  <a:lnTo>
                    <a:pt x="628" y="295"/>
                  </a:lnTo>
                  <a:lnTo>
                    <a:pt x="615" y="322"/>
                  </a:lnTo>
                  <a:lnTo>
                    <a:pt x="600" y="348"/>
                  </a:lnTo>
                  <a:lnTo>
                    <a:pt x="584" y="373"/>
                  </a:lnTo>
                  <a:lnTo>
                    <a:pt x="567" y="395"/>
                  </a:lnTo>
                  <a:lnTo>
                    <a:pt x="548" y="416"/>
                  </a:lnTo>
                  <a:lnTo>
                    <a:pt x="526" y="436"/>
                  </a:lnTo>
                  <a:lnTo>
                    <a:pt x="505" y="453"/>
                  </a:lnTo>
                  <a:lnTo>
                    <a:pt x="482" y="470"/>
                  </a:lnTo>
                  <a:lnTo>
                    <a:pt x="482" y="822"/>
                  </a:lnTo>
                  <a:lnTo>
                    <a:pt x="482" y="822"/>
                  </a:lnTo>
                  <a:lnTo>
                    <a:pt x="482" y="828"/>
                  </a:lnTo>
                  <a:lnTo>
                    <a:pt x="480" y="833"/>
                  </a:lnTo>
                  <a:lnTo>
                    <a:pt x="477" y="838"/>
                  </a:lnTo>
                  <a:lnTo>
                    <a:pt x="474" y="842"/>
                  </a:lnTo>
                  <a:lnTo>
                    <a:pt x="470" y="845"/>
                  </a:lnTo>
                  <a:lnTo>
                    <a:pt x="465" y="848"/>
                  </a:lnTo>
                  <a:lnTo>
                    <a:pt x="460" y="849"/>
                  </a:lnTo>
                  <a:lnTo>
                    <a:pt x="454" y="850"/>
                  </a:lnTo>
                  <a:lnTo>
                    <a:pt x="454" y="850"/>
                  </a:lnTo>
                  <a:close/>
                  <a:moveTo>
                    <a:pt x="256" y="794"/>
                  </a:moveTo>
                  <a:lnTo>
                    <a:pt x="425" y="794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6" y="446"/>
                  </a:lnTo>
                  <a:lnTo>
                    <a:pt x="429" y="439"/>
                  </a:lnTo>
                  <a:lnTo>
                    <a:pt x="433" y="433"/>
                  </a:lnTo>
                  <a:lnTo>
                    <a:pt x="439" y="429"/>
                  </a:lnTo>
                  <a:lnTo>
                    <a:pt x="439" y="429"/>
                  </a:lnTo>
                  <a:lnTo>
                    <a:pt x="460" y="416"/>
                  </a:lnTo>
                  <a:lnTo>
                    <a:pt x="479" y="402"/>
                  </a:lnTo>
                  <a:lnTo>
                    <a:pt x="497" y="386"/>
                  </a:lnTo>
                  <a:lnTo>
                    <a:pt x="514" y="369"/>
                  </a:lnTo>
                  <a:lnTo>
                    <a:pt x="530" y="349"/>
                  </a:lnTo>
                  <a:lnTo>
                    <a:pt x="545" y="329"/>
                  </a:lnTo>
                  <a:lnTo>
                    <a:pt x="559" y="308"/>
                  </a:lnTo>
                  <a:lnTo>
                    <a:pt x="571" y="285"/>
                  </a:lnTo>
                  <a:lnTo>
                    <a:pt x="582" y="260"/>
                  </a:lnTo>
                  <a:lnTo>
                    <a:pt x="592" y="234"/>
                  </a:lnTo>
                  <a:lnTo>
                    <a:pt x="600" y="208"/>
                  </a:lnTo>
                  <a:lnTo>
                    <a:pt x="607" y="180"/>
                  </a:lnTo>
                  <a:lnTo>
                    <a:pt x="613" y="150"/>
                  </a:lnTo>
                  <a:lnTo>
                    <a:pt x="618" y="120"/>
                  </a:lnTo>
                  <a:lnTo>
                    <a:pt x="621" y="89"/>
                  </a:lnTo>
                  <a:lnTo>
                    <a:pt x="623" y="56"/>
                  </a:lnTo>
                  <a:lnTo>
                    <a:pt x="58" y="56"/>
                  </a:lnTo>
                  <a:lnTo>
                    <a:pt x="58" y="56"/>
                  </a:lnTo>
                  <a:lnTo>
                    <a:pt x="60" y="89"/>
                  </a:lnTo>
                  <a:lnTo>
                    <a:pt x="63" y="120"/>
                  </a:lnTo>
                  <a:lnTo>
                    <a:pt x="67" y="150"/>
                  </a:lnTo>
                  <a:lnTo>
                    <a:pt x="73" y="180"/>
                  </a:lnTo>
                  <a:lnTo>
                    <a:pt x="81" y="208"/>
                  </a:lnTo>
                  <a:lnTo>
                    <a:pt x="89" y="234"/>
                  </a:lnTo>
                  <a:lnTo>
                    <a:pt x="99" y="260"/>
                  </a:lnTo>
                  <a:lnTo>
                    <a:pt x="110" y="285"/>
                  </a:lnTo>
                  <a:lnTo>
                    <a:pt x="122" y="308"/>
                  </a:lnTo>
                  <a:lnTo>
                    <a:pt x="135" y="329"/>
                  </a:lnTo>
                  <a:lnTo>
                    <a:pt x="151" y="349"/>
                  </a:lnTo>
                  <a:lnTo>
                    <a:pt x="167" y="369"/>
                  </a:lnTo>
                  <a:lnTo>
                    <a:pt x="183" y="386"/>
                  </a:lnTo>
                  <a:lnTo>
                    <a:pt x="201" y="402"/>
                  </a:lnTo>
                  <a:lnTo>
                    <a:pt x="220" y="416"/>
                  </a:lnTo>
                  <a:lnTo>
                    <a:pt x="241" y="429"/>
                  </a:lnTo>
                  <a:lnTo>
                    <a:pt x="241" y="429"/>
                  </a:lnTo>
                  <a:lnTo>
                    <a:pt x="247" y="433"/>
                  </a:lnTo>
                  <a:lnTo>
                    <a:pt x="252" y="439"/>
                  </a:lnTo>
                  <a:lnTo>
                    <a:pt x="255" y="446"/>
                  </a:lnTo>
                  <a:lnTo>
                    <a:pt x="256" y="453"/>
                  </a:lnTo>
                  <a:lnTo>
                    <a:pt x="256" y="7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2747963" y="4464051"/>
              <a:ext cx="44450" cy="119063"/>
            </a:xfrm>
            <a:custGeom>
              <a:rect b="b" l="l" r="r" t="t"/>
              <a:pathLst>
                <a:path extrusionOk="0" h="453" w="169">
                  <a:moveTo>
                    <a:pt x="84" y="453"/>
                  </a:moveTo>
                  <a:lnTo>
                    <a:pt x="84" y="453"/>
                  </a:lnTo>
                  <a:lnTo>
                    <a:pt x="78" y="453"/>
                  </a:lnTo>
                  <a:lnTo>
                    <a:pt x="73" y="451"/>
                  </a:lnTo>
                  <a:lnTo>
                    <a:pt x="68" y="449"/>
                  </a:lnTo>
                  <a:lnTo>
                    <a:pt x="64" y="445"/>
                  </a:lnTo>
                  <a:lnTo>
                    <a:pt x="8" y="389"/>
                  </a:lnTo>
                  <a:lnTo>
                    <a:pt x="8" y="389"/>
                  </a:lnTo>
                  <a:lnTo>
                    <a:pt x="4" y="384"/>
                  </a:lnTo>
                  <a:lnTo>
                    <a:pt x="1" y="379"/>
                  </a:lnTo>
                  <a:lnTo>
                    <a:pt x="0" y="373"/>
                  </a:lnTo>
                  <a:lnTo>
                    <a:pt x="0" y="367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9" y="21"/>
                  </a:lnTo>
                  <a:lnTo>
                    <a:pt x="31" y="16"/>
                  </a:lnTo>
                  <a:lnTo>
                    <a:pt x="33" y="11"/>
                  </a:lnTo>
                  <a:lnTo>
                    <a:pt x="37" y="8"/>
                  </a:lnTo>
                  <a:lnTo>
                    <a:pt x="41" y="4"/>
                  </a:lnTo>
                  <a:lnTo>
                    <a:pt x="45" y="2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8" y="1"/>
                  </a:lnTo>
                  <a:lnTo>
                    <a:pt x="123" y="2"/>
                  </a:lnTo>
                  <a:lnTo>
                    <a:pt x="128" y="4"/>
                  </a:lnTo>
                  <a:lnTo>
                    <a:pt x="132" y="8"/>
                  </a:lnTo>
                  <a:lnTo>
                    <a:pt x="135" y="11"/>
                  </a:lnTo>
                  <a:lnTo>
                    <a:pt x="138" y="16"/>
                  </a:lnTo>
                  <a:lnTo>
                    <a:pt x="140" y="21"/>
                  </a:lnTo>
                  <a:lnTo>
                    <a:pt x="141" y="26"/>
                  </a:lnTo>
                  <a:lnTo>
                    <a:pt x="169" y="367"/>
                  </a:lnTo>
                  <a:lnTo>
                    <a:pt x="169" y="367"/>
                  </a:lnTo>
                  <a:lnTo>
                    <a:pt x="169" y="373"/>
                  </a:lnTo>
                  <a:lnTo>
                    <a:pt x="167" y="379"/>
                  </a:lnTo>
                  <a:lnTo>
                    <a:pt x="165" y="384"/>
                  </a:lnTo>
                  <a:lnTo>
                    <a:pt x="161" y="389"/>
                  </a:lnTo>
                  <a:lnTo>
                    <a:pt x="105" y="445"/>
                  </a:lnTo>
                  <a:lnTo>
                    <a:pt x="105" y="445"/>
                  </a:lnTo>
                  <a:lnTo>
                    <a:pt x="100" y="449"/>
                  </a:lnTo>
                  <a:lnTo>
                    <a:pt x="95" y="451"/>
                  </a:lnTo>
                  <a:lnTo>
                    <a:pt x="90" y="453"/>
                  </a:lnTo>
                  <a:lnTo>
                    <a:pt x="84" y="453"/>
                  </a:lnTo>
                  <a:lnTo>
                    <a:pt x="84" y="453"/>
                  </a:lnTo>
                  <a:close/>
                  <a:moveTo>
                    <a:pt x="57" y="357"/>
                  </a:moveTo>
                  <a:lnTo>
                    <a:pt x="84" y="385"/>
                  </a:lnTo>
                  <a:lnTo>
                    <a:pt x="112" y="357"/>
                  </a:lnTo>
                  <a:lnTo>
                    <a:pt x="87" y="56"/>
                  </a:lnTo>
                  <a:lnTo>
                    <a:pt x="82" y="56"/>
                  </a:lnTo>
                  <a:lnTo>
                    <a:pt x="57" y="3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2854325" y="4343401"/>
              <a:ext cx="163514" cy="195264"/>
            </a:xfrm>
            <a:custGeom>
              <a:rect b="b" l="l" r="r" t="t"/>
              <a:pathLst>
                <a:path extrusionOk="0" h="738" w="618">
                  <a:moveTo>
                    <a:pt x="249" y="738"/>
                  </a:moveTo>
                  <a:lnTo>
                    <a:pt x="249" y="738"/>
                  </a:lnTo>
                  <a:lnTo>
                    <a:pt x="231" y="737"/>
                  </a:lnTo>
                  <a:lnTo>
                    <a:pt x="212" y="736"/>
                  </a:lnTo>
                  <a:lnTo>
                    <a:pt x="194" y="734"/>
                  </a:lnTo>
                  <a:lnTo>
                    <a:pt x="175" y="730"/>
                  </a:lnTo>
                  <a:lnTo>
                    <a:pt x="157" y="726"/>
                  </a:lnTo>
                  <a:lnTo>
                    <a:pt x="139" y="721"/>
                  </a:lnTo>
                  <a:lnTo>
                    <a:pt x="122" y="714"/>
                  </a:lnTo>
                  <a:lnTo>
                    <a:pt x="105" y="708"/>
                  </a:lnTo>
                  <a:lnTo>
                    <a:pt x="105" y="708"/>
                  </a:lnTo>
                  <a:lnTo>
                    <a:pt x="100" y="705"/>
                  </a:lnTo>
                  <a:lnTo>
                    <a:pt x="96" y="701"/>
                  </a:lnTo>
                  <a:lnTo>
                    <a:pt x="92" y="697"/>
                  </a:lnTo>
                  <a:lnTo>
                    <a:pt x="90" y="692"/>
                  </a:lnTo>
                  <a:lnTo>
                    <a:pt x="87" y="687"/>
                  </a:lnTo>
                  <a:lnTo>
                    <a:pt x="87" y="682"/>
                  </a:lnTo>
                  <a:lnTo>
                    <a:pt x="87" y="676"/>
                  </a:lnTo>
                  <a:lnTo>
                    <a:pt x="90" y="671"/>
                  </a:lnTo>
                  <a:lnTo>
                    <a:pt x="90" y="671"/>
                  </a:lnTo>
                  <a:lnTo>
                    <a:pt x="93" y="666"/>
                  </a:lnTo>
                  <a:lnTo>
                    <a:pt x="96" y="662"/>
                  </a:lnTo>
                  <a:lnTo>
                    <a:pt x="101" y="658"/>
                  </a:lnTo>
                  <a:lnTo>
                    <a:pt x="106" y="656"/>
                  </a:lnTo>
                  <a:lnTo>
                    <a:pt x="111" y="654"/>
                  </a:lnTo>
                  <a:lnTo>
                    <a:pt x="116" y="654"/>
                  </a:lnTo>
                  <a:lnTo>
                    <a:pt x="122" y="654"/>
                  </a:lnTo>
                  <a:lnTo>
                    <a:pt x="127" y="656"/>
                  </a:lnTo>
                  <a:lnTo>
                    <a:pt x="127" y="656"/>
                  </a:lnTo>
                  <a:lnTo>
                    <a:pt x="141" y="662"/>
                  </a:lnTo>
                  <a:lnTo>
                    <a:pt x="156" y="667"/>
                  </a:lnTo>
                  <a:lnTo>
                    <a:pt x="171" y="671"/>
                  </a:lnTo>
                  <a:lnTo>
                    <a:pt x="186" y="674"/>
                  </a:lnTo>
                  <a:lnTo>
                    <a:pt x="202" y="677"/>
                  </a:lnTo>
                  <a:lnTo>
                    <a:pt x="218" y="679"/>
                  </a:lnTo>
                  <a:lnTo>
                    <a:pt x="233" y="680"/>
                  </a:lnTo>
                  <a:lnTo>
                    <a:pt x="249" y="681"/>
                  </a:lnTo>
                  <a:lnTo>
                    <a:pt x="249" y="681"/>
                  </a:lnTo>
                  <a:lnTo>
                    <a:pt x="265" y="680"/>
                  </a:lnTo>
                  <a:lnTo>
                    <a:pt x="281" y="679"/>
                  </a:lnTo>
                  <a:lnTo>
                    <a:pt x="297" y="677"/>
                  </a:lnTo>
                  <a:lnTo>
                    <a:pt x="312" y="674"/>
                  </a:lnTo>
                  <a:lnTo>
                    <a:pt x="327" y="671"/>
                  </a:lnTo>
                  <a:lnTo>
                    <a:pt x="342" y="667"/>
                  </a:lnTo>
                  <a:lnTo>
                    <a:pt x="356" y="662"/>
                  </a:lnTo>
                  <a:lnTo>
                    <a:pt x="370" y="656"/>
                  </a:lnTo>
                  <a:lnTo>
                    <a:pt x="384" y="650"/>
                  </a:lnTo>
                  <a:lnTo>
                    <a:pt x="398" y="643"/>
                  </a:lnTo>
                  <a:lnTo>
                    <a:pt x="411" y="636"/>
                  </a:lnTo>
                  <a:lnTo>
                    <a:pt x="424" y="628"/>
                  </a:lnTo>
                  <a:lnTo>
                    <a:pt x="436" y="619"/>
                  </a:lnTo>
                  <a:lnTo>
                    <a:pt x="447" y="609"/>
                  </a:lnTo>
                  <a:lnTo>
                    <a:pt x="458" y="599"/>
                  </a:lnTo>
                  <a:lnTo>
                    <a:pt x="469" y="589"/>
                  </a:lnTo>
                  <a:lnTo>
                    <a:pt x="479" y="578"/>
                  </a:lnTo>
                  <a:lnTo>
                    <a:pt x="489" y="567"/>
                  </a:lnTo>
                  <a:lnTo>
                    <a:pt x="499" y="556"/>
                  </a:lnTo>
                  <a:lnTo>
                    <a:pt x="508" y="543"/>
                  </a:lnTo>
                  <a:lnTo>
                    <a:pt x="516" y="531"/>
                  </a:lnTo>
                  <a:lnTo>
                    <a:pt x="523" y="518"/>
                  </a:lnTo>
                  <a:lnTo>
                    <a:pt x="530" y="504"/>
                  </a:lnTo>
                  <a:lnTo>
                    <a:pt x="536" y="490"/>
                  </a:lnTo>
                  <a:lnTo>
                    <a:pt x="542" y="476"/>
                  </a:lnTo>
                  <a:lnTo>
                    <a:pt x="547" y="462"/>
                  </a:lnTo>
                  <a:lnTo>
                    <a:pt x="551" y="447"/>
                  </a:lnTo>
                  <a:lnTo>
                    <a:pt x="554" y="432"/>
                  </a:lnTo>
                  <a:lnTo>
                    <a:pt x="557" y="417"/>
                  </a:lnTo>
                  <a:lnTo>
                    <a:pt x="559" y="401"/>
                  </a:lnTo>
                  <a:lnTo>
                    <a:pt x="560" y="385"/>
                  </a:lnTo>
                  <a:lnTo>
                    <a:pt x="561" y="369"/>
                  </a:lnTo>
                  <a:lnTo>
                    <a:pt x="561" y="369"/>
                  </a:lnTo>
                  <a:lnTo>
                    <a:pt x="560" y="353"/>
                  </a:lnTo>
                  <a:lnTo>
                    <a:pt x="559" y="337"/>
                  </a:lnTo>
                  <a:lnTo>
                    <a:pt x="557" y="322"/>
                  </a:lnTo>
                  <a:lnTo>
                    <a:pt x="554" y="306"/>
                  </a:lnTo>
                  <a:lnTo>
                    <a:pt x="551" y="291"/>
                  </a:lnTo>
                  <a:lnTo>
                    <a:pt x="547" y="276"/>
                  </a:lnTo>
                  <a:lnTo>
                    <a:pt x="542" y="262"/>
                  </a:lnTo>
                  <a:lnTo>
                    <a:pt x="536" y="248"/>
                  </a:lnTo>
                  <a:lnTo>
                    <a:pt x="530" y="234"/>
                  </a:lnTo>
                  <a:lnTo>
                    <a:pt x="523" y="221"/>
                  </a:lnTo>
                  <a:lnTo>
                    <a:pt x="516" y="207"/>
                  </a:lnTo>
                  <a:lnTo>
                    <a:pt x="508" y="195"/>
                  </a:lnTo>
                  <a:lnTo>
                    <a:pt x="499" y="182"/>
                  </a:lnTo>
                  <a:lnTo>
                    <a:pt x="489" y="171"/>
                  </a:lnTo>
                  <a:lnTo>
                    <a:pt x="479" y="160"/>
                  </a:lnTo>
                  <a:lnTo>
                    <a:pt x="469" y="149"/>
                  </a:lnTo>
                  <a:lnTo>
                    <a:pt x="458" y="139"/>
                  </a:lnTo>
                  <a:lnTo>
                    <a:pt x="447" y="129"/>
                  </a:lnTo>
                  <a:lnTo>
                    <a:pt x="436" y="120"/>
                  </a:lnTo>
                  <a:lnTo>
                    <a:pt x="424" y="111"/>
                  </a:lnTo>
                  <a:lnTo>
                    <a:pt x="411" y="102"/>
                  </a:lnTo>
                  <a:lnTo>
                    <a:pt x="398" y="95"/>
                  </a:lnTo>
                  <a:lnTo>
                    <a:pt x="384" y="88"/>
                  </a:lnTo>
                  <a:lnTo>
                    <a:pt x="370" y="82"/>
                  </a:lnTo>
                  <a:lnTo>
                    <a:pt x="356" y="76"/>
                  </a:lnTo>
                  <a:lnTo>
                    <a:pt x="342" y="71"/>
                  </a:lnTo>
                  <a:lnTo>
                    <a:pt x="327" y="67"/>
                  </a:lnTo>
                  <a:lnTo>
                    <a:pt x="312" y="64"/>
                  </a:lnTo>
                  <a:lnTo>
                    <a:pt x="297" y="61"/>
                  </a:lnTo>
                  <a:lnTo>
                    <a:pt x="281" y="59"/>
                  </a:lnTo>
                  <a:lnTo>
                    <a:pt x="265" y="58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35" y="58"/>
                  </a:lnTo>
                  <a:lnTo>
                    <a:pt x="222" y="59"/>
                  </a:lnTo>
                  <a:lnTo>
                    <a:pt x="208" y="60"/>
                  </a:lnTo>
                  <a:lnTo>
                    <a:pt x="195" y="62"/>
                  </a:lnTo>
                  <a:lnTo>
                    <a:pt x="167" y="68"/>
                  </a:lnTo>
                  <a:lnTo>
                    <a:pt x="141" y="76"/>
                  </a:lnTo>
                  <a:lnTo>
                    <a:pt x="116" y="87"/>
                  </a:lnTo>
                  <a:lnTo>
                    <a:pt x="92" y="100"/>
                  </a:lnTo>
                  <a:lnTo>
                    <a:pt x="79" y="108"/>
                  </a:lnTo>
                  <a:lnTo>
                    <a:pt x="68" y="115"/>
                  </a:lnTo>
                  <a:lnTo>
                    <a:pt x="57" y="124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2" y="136"/>
                  </a:lnTo>
                  <a:lnTo>
                    <a:pt x="37" y="138"/>
                  </a:lnTo>
                  <a:lnTo>
                    <a:pt x="31" y="139"/>
                  </a:lnTo>
                  <a:lnTo>
                    <a:pt x="26" y="139"/>
                  </a:lnTo>
                  <a:lnTo>
                    <a:pt x="21" y="138"/>
                  </a:lnTo>
                  <a:lnTo>
                    <a:pt x="16" y="136"/>
                  </a:lnTo>
                  <a:lnTo>
                    <a:pt x="11" y="133"/>
                  </a:lnTo>
                  <a:lnTo>
                    <a:pt x="7" y="129"/>
                  </a:lnTo>
                  <a:lnTo>
                    <a:pt x="7" y="129"/>
                  </a:lnTo>
                  <a:lnTo>
                    <a:pt x="4" y="125"/>
                  </a:lnTo>
                  <a:lnTo>
                    <a:pt x="2" y="119"/>
                  </a:lnTo>
                  <a:lnTo>
                    <a:pt x="0" y="114"/>
                  </a:lnTo>
                  <a:lnTo>
                    <a:pt x="0" y="109"/>
                  </a:lnTo>
                  <a:lnTo>
                    <a:pt x="1" y="102"/>
                  </a:lnTo>
                  <a:lnTo>
                    <a:pt x="3" y="97"/>
                  </a:lnTo>
                  <a:lnTo>
                    <a:pt x="6" y="93"/>
                  </a:lnTo>
                  <a:lnTo>
                    <a:pt x="10" y="89"/>
                  </a:lnTo>
                  <a:lnTo>
                    <a:pt x="10" y="89"/>
                  </a:lnTo>
                  <a:lnTo>
                    <a:pt x="23" y="78"/>
                  </a:lnTo>
                  <a:lnTo>
                    <a:pt x="36" y="69"/>
                  </a:lnTo>
                  <a:lnTo>
                    <a:pt x="49" y="60"/>
                  </a:lnTo>
                  <a:lnTo>
                    <a:pt x="63" y="51"/>
                  </a:lnTo>
                  <a:lnTo>
                    <a:pt x="77" y="43"/>
                  </a:lnTo>
                  <a:lnTo>
                    <a:pt x="92" y="36"/>
                  </a:lnTo>
                  <a:lnTo>
                    <a:pt x="107" y="30"/>
                  </a:lnTo>
                  <a:lnTo>
                    <a:pt x="122" y="24"/>
                  </a:lnTo>
                  <a:lnTo>
                    <a:pt x="137" y="19"/>
                  </a:lnTo>
                  <a:lnTo>
                    <a:pt x="152" y="14"/>
                  </a:lnTo>
                  <a:lnTo>
                    <a:pt x="168" y="10"/>
                  </a:lnTo>
                  <a:lnTo>
                    <a:pt x="184" y="7"/>
                  </a:lnTo>
                  <a:lnTo>
                    <a:pt x="201" y="3"/>
                  </a:lnTo>
                  <a:lnTo>
                    <a:pt x="217" y="2"/>
                  </a:lnTo>
                  <a:lnTo>
                    <a:pt x="233" y="1"/>
                  </a:lnTo>
                  <a:lnTo>
                    <a:pt x="249" y="0"/>
                  </a:lnTo>
                  <a:lnTo>
                    <a:pt x="249" y="0"/>
                  </a:lnTo>
                  <a:lnTo>
                    <a:pt x="268" y="1"/>
                  </a:lnTo>
                  <a:lnTo>
                    <a:pt x="286" y="2"/>
                  </a:lnTo>
                  <a:lnTo>
                    <a:pt x="306" y="5"/>
                  </a:lnTo>
                  <a:lnTo>
                    <a:pt x="323" y="9"/>
                  </a:lnTo>
                  <a:lnTo>
                    <a:pt x="341" y="13"/>
                  </a:lnTo>
                  <a:lnTo>
                    <a:pt x="358" y="18"/>
                  </a:lnTo>
                  <a:lnTo>
                    <a:pt x="375" y="23"/>
                  </a:lnTo>
                  <a:lnTo>
                    <a:pt x="393" y="30"/>
                  </a:lnTo>
                  <a:lnTo>
                    <a:pt x="409" y="37"/>
                  </a:lnTo>
                  <a:lnTo>
                    <a:pt x="425" y="45"/>
                  </a:lnTo>
                  <a:lnTo>
                    <a:pt x="440" y="54"/>
                  </a:lnTo>
                  <a:lnTo>
                    <a:pt x="455" y="64"/>
                  </a:lnTo>
                  <a:lnTo>
                    <a:pt x="469" y="74"/>
                  </a:lnTo>
                  <a:lnTo>
                    <a:pt x="483" y="85"/>
                  </a:lnTo>
                  <a:lnTo>
                    <a:pt x="497" y="96"/>
                  </a:lnTo>
                  <a:lnTo>
                    <a:pt x="510" y="109"/>
                  </a:lnTo>
                  <a:lnTo>
                    <a:pt x="522" y="122"/>
                  </a:lnTo>
                  <a:lnTo>
                    <a:pt x="533" y="135"/>
                  </a:lnTo>
                  <a:lnTo>
                    <a:pt x="544" y="149"/>
                  </a:lnTo>
                  <a:lnTo>
                    <a:pt x="554" y="163"/>
                  </a:lnTo>
                  <a:lnTo>
                    <a:pt x="564" y="178"/>
                  </a:lnTo>
                  <a:lnTo>
                    <a:pt x="573" y="193"/>
                  </a:lnTo>
                  <a:lnTo>
                    <a:pt x="581" y="210"/>
                  </a:lnTo>
                  <a:lnTo>
                    <a:pt x="588" y="226"/>
                  </a:lnTo>
                  <a:lnTo>
                    <a:pt x="596" y="243"/>
                  </a:lnTo>
                  <a:lnTo>
                    <a:pt x="601" y="260"/>
                  </a:lnTo>
                  <a:lnTo>
                    <a:pt x="606" y="277"/>
                  </a:lnTo>
                  <a:lnTo>
                    <a:pt x="610" y="295"/>
                  </a:lnTo>
                  <a:lnTo>
                    <a:pt x="614" y="314"/>
                  </a:lnTo>
                  <a:lnTo>
                    <a:pt x="616" y="332"/>
                  </a:lnTo>
                  <a:lnTo>
                    <a:pt x="617" y="350"/>
                  </a:lnTo>
                  <a:lnTo>
                    <a:pt x="618" y="369"/>
                  </a:lnTo>
                  <a:lnTo>
                    <a:pt x="618" y="369"/>
                  </a:lnTo>
                  <a:lnTo>
                    <a:pt x="617" y="388"/>
                  </a:lnTo>
                  <a:lnTo>
                    <a:pt x="616" y="406"/>
                  </a:lnTo>
                  <a:lnTo>
                    <a:pt x="614" y="425"/>
                  </a:lnTo>
                  <a:lnTo>
                    <a:pt x="610" y="443"/>
                  </a:lnTo>
                  <a:lnTo>
                    <a:pt x="606" y="461"/>
                  </a:lnTo>
                  <a:lnTo>
                    <a:pt x="601" y="478"/>
                  </a:lnTo>
                  <a:lnTo>
                    <a:pt x="596" y="495"/>
                  </a:lnTo>
                  <a:lnTo>
                    <a:pt x="588" y="512"/>
                  </a:lnTo>
                  <a:lnTo>
                    <a:pt x="581" y="529"/>
                  </a:lnTo>
                  <a:lnTo>
                    <a:pt x="573" y="545"/>
                  </a:lnTo>
                  <a:lnTo>
                    <a:pt x="564" y="560"/>
                  </a:lnTo>
                  <a:lnTo>
                    <a:pt x="554" y="575"/>
                  </a:lnTo>
                  <a:lnTo>
                    <a:pt x="544" y="589"/>
                  </a:lnTo>
                  <a:lnTo>
                    <a:pt x="533" y="603"/>
                  </a:lnTo>
                  <a:lnTo>
                    <a:pt x="522" y="617"/>
                  </a:lnTo>
                  <a:lnTo>
                    <a:pt x="510" y="630"/>
                  </a:lnTo>
                  <a:lnTo>
                    <a:pt x="497" y="642"/>
                  </a:lnTo>
                  <a:lnTo>
                    <a:pt x="483" y="653"/>
                  </a:lnTo>
                  <a:lnTo>
                    <a:pt x="469" y="664"/>
                  </a:lnTo>
                  <a:lnTo>
                    <a:pt x="455" y="674"/>
                  </a:lnTo>
                  <a:lnTo>
                    <a:pt x="440" y="684"/>
                  </a:lnTo>
                  <a:lnTo>
                    <a:pt x="425" y="693"/>
                  </a:lnTo>
                  <a:lnTo>
                    <a:pt x="409" y="701"/>
                  </a:lnTo>
                  <a:lnTo>
                    <a:pt x="393" y="708"/>
                  </a:lnTo>
                  <a:lnTo>
                    <a:pt x="375" y="715"/>
                  </a:lnTo>
                  <a:lnTo>
                    <a:pt x="358" y="721"/>
                  </a:lnTo>
                  <a:lnTo>
                    <a:pt x="341" y="726"/>
                  </a:lnTo>
                  <a:lnTo>
                    <a:pt x="323" y="730"/>
                  </a:lnTo>
                  <a:lnTo>
                    <a:pt x="306" y="734"/>
                  </a:lnTo>
                  <a:lnTo>
                    <a:pt x="286" y="736"/>
                  </a:lnTo>
                  <a:lnTo>
                    <a:pt x="268" y="737"/>
                  </a:lnTo>
                  <a:lnTo>
                    <a:pt x="249" y="738"/>
                  </a:lnTo>
                  <a:lnTo>
                    <a:pt x="249" y="7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874963" y="4329113"/>
              <a:ext cx="157163" cy="152400"/>
            </a:xfrm>
            <a:custGeom>
              <a:rect b="b" l="l" r="r" t="t"/>
              <a:pathLst>
                <a:path extrusionOk="0" h="577" w="598">
                  <a:moveTo>
                    <a:pt x="179" y="577"/>
                  </a:moveTo>
                  <a:lnTo>
                    <a:pt x="179" y="577"/>
                  </a:lnTo>
                  <a:lnTo>
                    <a:pt x="174" y="577"/>
                  </a:lnTo>
                  <a:lnTo>
                    <a:pt x="169" y="575"/>
                  </a:lnTo>
                  <a:lnTo>
                    <a:pt x="164" y="572"/>
                  </a:lnTo>
                  <a:lnTo>
                    <a:pt x="160" y="568"/>
                  </a:lnTo>
                  <a:lnTo>
                    <a:pt x="8" y="417"/>
                  </a:lnTo>
                  <a:lnTo>
                    <a:pt x="8" y="417"/>
                  </a:lnTo>
                  <a:lnTo>
                    <a:pt x="5" y="413"/>
                  </a:lnTo>
                  <a:lnTo>
                    <a:pt x="2" y="408"/>
                  </a:lnTo>
                  <a:lnTo>
                    <a:pt x="0" y="403"/>
                  </a:lnTo>
                  <a:lnTo>
                    <a:pt x="0" y="398"/>
                  </a:lnTo>
                  <a:lnTo>
                    <a:pt x="0" y="392"/>
                  </a:lnTo>
                  <a:lnTo>
                    <a:pt x="2" y="387"/>
                  </a:lnTo>
                  <a:lnTo>
                    <a:pt x="5" y="382"/>
                  </a:lnTo>
                  <a:lnTo>
                    <a:pt x="8" y="378"/>
                  </a:lnTo>
                  <a:lnTo>
                    <a:pt x="8" y="378"/>
                  </a:lnTo>
                  <a:lnTo>
                    <a:pt x="14" y="374"/>
                  </a:lnTo>
                  <a:lnTo>
                    <a:pt x="18" y="372"/>
                  </a:lnTo>
                  <a:lnTo>
                    <a:pt x="24" y="370"/>
                  </a:lnTo>
                  <a:lnTo>
                    <a:pt x="29" y="370"/>
                  </a:lnTo>
                  <a:lnTo>
                    <a:pt x="34" y="370"/>
                  </a:lnTo>
                  <a:lnTo>
                    <a:pt x="39" y="372"/>
                  </a:lnTo>
                  <a:lnTo>
                    <a:pt x="44" y="374"/>
                  </a:lnTo>
                  <a:lnTo>
                    <a:pt x="49" y="378"/>
                  </a:lnTo>
                  <a:lnTo>
                    <a:pt x="176" y="505"/>
                  </a:lnTo>
                  <a:lnTo>
                    <a:pt x="547" y="11"/>
                  </a:lnTo>
                  <a:lnTo>
                    <a:pt x="547" y="11"/>
                  </a:lnTo>
                  <a:lnTo>
                    <a:pt x="551" y="7"/>
                  </a:lnTo>
                  <a:lnTo>
                    <a:pt x="556" y="4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0"/>
                  </a:lnTo>
                  <a:lnTo>
                    <a:pt x="577" y="1"/>
                  </a:lnTo>
                  <a:lnTo>
                    <a:pt x="582" y="3"/>
                  </a:lnTo>
                  <a:lnTo>
                    <a:pt x="587" y="6"/>
                  </a:lnTo>
                  <a:lnTo>
                    <a:pt x="587" y="6"/>
                  </a:lnTo>
                  <a:lnTo>
                    <a:pt x="591" y="10"/>
                  </a:lnTo>
                  <a:lnTo>
                    <a:pt x="594" y="14"/>
                  </a:lnTo>
                  <a:lnTo>
                    <a:pt x="596" y="19"/>
                  </a:lnTo>
                  <a:lnTo>
                    <a:pt x="598" y="24"/>
                  </a:lnTo>
                  <a:lnTo>
                    <a:pt x="598" y="30"/>
                  </a:lnTo>
                  <a:lnTo>
                    <a:pt x="597" y="35"/>
                  </a:lnTo>
                  <a:lnTo>
                    <a:pt x="595" y="40"/>
                  </a:lnTo>
                  <a:lnTo>
                    <a:pt x="592" y="45"/>
                  </a:lnTo>
                  <a:lnTo>
                    <a:pt x="202" y="565"/>
                  </a:lnTo>
                  <a:lnTo>
                    <a:pt x="202" y="565"/>
                  </a:lnTo>
                  <a:lnTo>
                    <a:pt x="198" y="570"/>
                  </a:lnTo>
                  <a:lnTo>
                    <a:pt x="193" y="574"/>
                  </a:lnTo>
                  <a:lnTo>
                    <a:pt x="187" y="576"/>
                  </a:lnTo>
                  <a:lnTo>
                    <a:pt x="181" y="577"/>
                  </a:lnTo>
                  <a:lnTo>
                    <a:pt x="181" y="577"/>
                  </a:lnTo>
                  <a:lnTo>
                    <a:pt x="179" y="577"/>
                  </a:lnTo>
                  <a:lnTo>
                    <a:pt x="179" y="5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24"/>
          <p:cNvGrpSpPr/>
          <p:nvPr/>
        </p:nvGrpSpPr>
        <p:grpSpPr>
          <a:xfrm>
            <a:off x="3562096" y="1690473"/>
            <a:ext cx="498575" cy="503171"/>
            <a:chOff x="4116388" y="3621088"/>
            <a:chExt cx="344486" cy="347662"/>
          </a:xfrm>
        </p:grpSpPr>
        <p:sp>
          <p:nvSpPr>
            <p:cNvPr id="203" name="Google Shape;203;p24"/>
            <p:cNvSpPr/>
            <p:nvPr/>
          </p:nvSpPr>
          <p:spPr>
            <a:xfrm>
              <a:off x="4116388" y="3848100"/>
              <a:ext cx="74613" cy="120650"/>
            </a:xfrm>
            <a:custGeom>
              <a:rect b="b" l="l" r="r" t="t"/>
              <a:pathLst>
                <a:path extrusionOk="0" h="453" w="283">
                  <a:moveTo>
                    <a:pt x="255" y="453"/>
                  </a:moveTo>
                  <a:lnTo>
                    <a:pt x="28" y="453"/>
                  </a:lnTo>
                  <a:lnTo>
                    <a:pt x="28" y="453"/>
                  </a:lnTo>
                  <a:lnTo>
                    <a:pt x="22" y="453"/>
                  </a:lnTo>
                  <a:lnTo>
                    <a:pt x="17" y="451"/>
                  </a:lnTo>
                  <a:lnTo>
                    <a:pt x="12" y="449"/>
                  </a:lnTo>
                  <a:lnTo>
                    <a:pt x="8" y="445"/>
                  </a:lnTo>
                  <a:lnTo>
                    <a:pt x="4" y="441"/>
                  </a:lnTo>
                  <a:lnTo>
                    <a:pt x="2" y="436"/>
                  </a:lnTo>
                  <a:lnTo>
                    <a:pt x="0" y="431"/>
                  </a:lnTo>
                  <a:lnTo>
                    <a:pt x="0" y="42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4" y="13"/>
                  </a:lnTo>
                  <a:lnTo>
                    <a:pt x="8" y="9"/>
                  </a:lnTo>
                  <a:lnTo>
                    <a:pt x="12" y="5"/>
                  </a:lnTo>
                  <a:lnTo>
                    <a:pt x="17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55" y="0"/>
                  </a:lnTo>
                  <a:lnTo>
                    <a:pt x="255" y="0"/>
                  </a:lnTo>
                  <a:lnTo>
                    <a:pt x="261" y="1"/>
                  </a:lnTo>
                  <a:lnTo>
                    <a:pt x="266" y="3"/>
                  </a:lnTo>
                  <a:lnTo>
                    <a:pt x="271" y="5"/>
                  </a:lnTo>
                  <a:lnTo>
                    <a:pt x="275" y="9"/>
                  </a:lnTo>
                  <a:lnTo>
                    <a:pt x="278" y="13"/>
                  </a:lnTo>
                  <a:lnTo>
                    <a:pt x="281" y="18"/>
                  </a:lnTo>
                  <a:lnTo>
                    <a:pt x="283" y="23"/>
                  </a:lnTo>
                  <a:lnTo>
                    <a:pt x="283" y="29"/>
                  </a:lnTo>
                  <a:lnTo>
                    <a:pt x="283" y="425"/>
                  </a:lnTo>
                  <a:lnTo>
                    <a:pt x="283" y="425"/>
                  </a:lnTo>
                  <a:lnTo>
                    <a:pt x="283" y="431"/>
                  </a:lnTo>
                  <a:lnTo>
                    <a:pt x="281" y="436"/>
                  </a:lnTo>
                  <a:lnTo>
                    <a:pt x="278" y="441"/>
                  </a:lnTo>
                  <a:lnTo>
                    <a:pt x="275" y="445"/>
                  </a:lnTo>
                  <a:lnTo>
                    <a:pt x="271" y="449"/>
                  </a:lnTo>
                  <a:lnTo>
                    <a:pt x="266" y="451"/>
                  </a:lnTo>
                  <a:lnTo>
                    <a:pt x="261" y="453"/>
                  </a:lnTo>
                  <a:lnTo>
                    <a:pt x="255" y="453"/>
                  </a:lnTo>
                  <a:lnTo>
                    <a:pt x="255" y="453"/>
                  </a:lnTo>
                  <a:close/>
                  <a:moveTo>
                    <a:pt x="57" y="396"/>
                  </a:moveTo>
                  <a:lnTo>
                    <a:pt x="226" y="396"/>
                  </a:lnTo>
                  <a:lnTo>
                    <a:pt x="226" y="57"/>
                  </a:lnTo>
                  <a:lnTo>
                    <a:pt x="57" y="57"/>
                  </a:lnTo>
                  <a:lnTo>
                    <a:pt x="57" y="3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4176713" y="3894138"/>
              <a:ext cx="269876" cy="60325"/>
            </a:xfrm>
            <a:custGeom>
              <a:rect b="b" l="l" r="r" t="t"/>
              <a:pathLst>
                <a:path extrusionOk="0" h="226" w="1021">
                  <a:moveTo>
                    <a:pt x="992" y="226"/>
                  </a:moveTo>
                  <a:lnTo>
                    <a:pt x="29" y="226"/>
                  </a:lnTo>
                  <a:lnTo>
                    <a:pt x="29" y="226"/>
                  </a:lnTo>
                  <a:lnTo>
                    <a:pt x="24" y="226"/>
                  </a:lnTo>
                  <a:lnTo>
                    <a:pt x="18" y="224"/>
                  </a:lnTo>
                  <a:lnTo>
                    <a:pt x="12" y="222"/>
                  </a:lnTo>
                  <a:lnTo>
                    <a:pt x="8" y="218"/>
                  </a:lnTo>
                  <a:lnTo>
                    <a:pt x="5" y="214"/>
                  </a:lnTo>
                  <a:lnTo>
                    <a:pt x="2" y="209"/>
                  </a:lnTo>
                  <a:lnTo>
                    <a:pt x="1" y="204"/>
                  </a:lnTo>
                  <a:lnTo>
                    <a:pt x="0" y="198"/>
                  </a:lnTo>
                  <a:lnTo>
                    <a:pt x="0" y="198"/>
                  </a:lnTo>
                  <a:lnTo>
                    <a:pt x="1" y="193"/>
                  </a:lnTo>
                  <a:lnTo>
                    <a:pt x="2" y="187"/>
                  </a:lnTo>
                  <a:lnTo>
                    <a:pt x="5" y="183"/>
                  </a:lnTo>
                  <a:lnTo>
                    <a:pt x="8" y="178"/>
                  </a:lnTo>
                  <a:lnTo>
                    <a:pt x="12" y="175"/>
                  </a:lnTo>
                  <a:lnTo>
                    <a:pt x="18" y="172"/>
                  </a:lnTo>
                  <a:lnTo>
                    <a:pt x="24" y="171"/>
                  </a:lnTo>
                  <a:lnTo>
                    <a:pt x="29" y="170"/>
                  </a:lnTo>
                  <a:lnTo>
                    <a:pt x="952" y="170"/>
                  </a:lnTo>
                  <a:lnTo>
                    <a:pt x="952" y="170"/>
                  </a:lnTo>
                  <a:lnTo>
                    <a:pt x="943" y="160"/>
                  </a:lnTo>
                  <a:lnTo>
                    <a:pt x="931" y="150"/>
                  </a:lnTo>
                  <a:lnTo>
                    <a:pt x="916" y="141"/>
                  </a:lnTo>
                  <a:lnTo>
                    <a:pt x="900" y="131"/>
                  </a:lnTo>
                  <a:lnTo>
                    <a:pt x="882" y="120"/>
                  </a:lnTo>
                  <a:lnTo>
                    <a:pt x="861" y="111"/>
                  </a:lnTo>
                  <a:lnTo>
                    <a:pt x="839" y="102"/>
                  </a:lnTo>
                  <a:lnTo>
                    <a:pt x="814" y="94"/>
                  </a:lnTo>
                  <a:lnTo>
                    <a:pt x="789" y="86"/>
                  </a:lnTo>
                  <a:lnTo>
                    <a:pt x="761" y="79"/>
                  </a:lnTo>
                  <a:lnTo>
                    <a:pt x="733" y="73"/>
                  </a:lnTo>
                  <a:lnTo>
                    <a:pt x="701" y="67"/>
                  </a:lnTo>
                  <a:lnTo>
                    <a:pt x="670" y="63"/>
                  </a:lnTo>
                  <a:lnTo>
                    <a:pt x="637" y="60"/>
                  </a:lnTo>
                  <a:lnTo>
                    <a:pt x="602" y="58"/>
                  </a:lnTo>
                  <a:lnTo>
                    <a:pt x="567" y="57"/>
                  </a:lnTo>
                  <a:lnTo>
                    <a:pt x="170" y="57"/>
                  </a:lnTo>
                  <a:lnTo>
                    <a:pt x="170" y="57"/>
                  </a:lnTo>
                  <a:lnTo>
                    <a:pt x="165" y="56"/>
                  </a:lnTo>
                  <a:lnTo>
                    <a:pt x="160" y="55"/>
                  </a:lnTo>
                  <a:lnTo>
                    <a:pt x="155" y="52"/>
                  </a:lnTo>
                  <a:lnTo>
                    <a:pt x="151" y="49"/>
                  </a:lnTo>
                  <a:lnTo>
                    <a:pt x="147" y="45"/>
                  </a:lnTo>
                  <a:lnTo>
                    <a:pt x="145" y="40"/>
                  </a:lnTo>
                  <a:lnTo>
                    <a:pt x="143" y="35"/>
                  </a:lnTo>
                  <a:lnTo>
                    <a:pt x="142" y="29"/>
                  </a:lnTo>
                  <a:lnTo>
                    <a:pt x="142" y="29"/>
                  </a:lnTo>
                  <a:lnTo>
                    <a:pt x="143" y="22"/>
                  </a:lnTo>
                  <a:lnTo>
                    <a:pt x="145" y="17"/>
                  </a:lnTo>
                  <a:lnTo>
                    <a:pt x="147" y="12"/>
                  </a:lnTo>
                  <a:lnTo>
                    <a:pt x="151" y="8"/>
                  </a:lnTo>
                  <a:lnTo>
                    <a:pt x="155" y="5"/>
                  </a:lnTo>
                  <a:lnTo>
                    <a:pt x="160" y="2"/>
                  </a:lnTo>
                  <a:lnTo>
                    <a:pt x="165" y="0"/>
                  </a:lnTo>
                  <a:lnTo>
                    <a:pt x="170" y="0"/>
                  </a:lnTo>
                  <a:lnTo>
                    <a:pt x="567" y="0"/>
                  </a:lnTo>
                  <a:lnTo>
                    <a:pt x="567" y="0"/>
                  </a:lnTo>
                  <a:lnTo>
                    <a:pt x="607" y="1"/>
                  </a:lnTo>
                  <a:lnTo>
                    <a:pt x="649" y="4"/>
                  </a:lnTo>
                  <a:lnTo>
                    <a:pt x="689" y="8"/>
                  </a:lnTo>
                  <a:lnTo>
                    <a:pt x="729" y="14"/>
                  </a:lnTo>
                  <a:lnTo>
                    <a:pt x="768" y="22"/>
                  </a:lnTo>
                  <a:lnTo>
                    <a:pt x="805" y="32"/>
                  </a:lnTo>
                  <a:lnTo>
                    <a:pt x="841" y="43"/>
                  </a:lnTo>
                  <a:lnTo>
                    <a:pt x="874" y="56"/>
                  </a:lnTo>
                  <a:lnTo>
                    <a:pt x="905" y="69"/>
                  </a:lnTo>
                  <a:lnTo>
                    <a:pt x="921" y="77"/>
                  </a:lnTo>
                  <a:lnTo>
                    <a:pt x="934" y="84"/>
                  </a:lnTo>
                  <a:lnTo>
                    <a:pt x="947" y="92"/>
                  </a:lnTo>
                  <a:lnTo>
                    <a:pt x="959" y="100"/>
                  </a:lnTo>
                  <a:lnTo>
                    <a:pt x="970" y="109"/>
                  </a:lnTo>
                  <a:lnTo>
                    <a:pt x="980" y="118"/>
                  </a:lnTo>
                  <a:lnTo>
                    <a:pt x="989" y="127"/>
                  </a:lnTo>
                  <a:lnTo>
                    <a:pt x="997" y="137"/>
                  </a:lnTo>
                  <a:lnTo>
                    <a:pt x="1004" y="147"/>
                  </a:lnTo>
                  <a:lnTo>
                    <a:pt x="1010" y="157"/>
                  </a:lnTo>
                  <a:lnTo>
                    <a:pt x="1014" y="167"/>
                  </a:lnTo>
                  <a:lnTo>
                    <a:pt x="1018" y="177"/>
                  </a:lnTo>
                  <a:lnTo>
                    <a:pt x="1021" y="188"/>
                  </a:lnTo>
                  <a:lnTo>
                    <a:pt x="1021" y="198"/>
                  </a:lnTo>
                  <a:lnTo>
                    <a:pt x="1021" y="198"/>
                  </a:lnTo>
                  <a:lnTo>
                    <a:pt x="1021" y="204"/>
                  </a:lnTo>
                  <a:lnTo>
                    <a:pt x="1018" y="209"/>
                  </a:lnTo>
                  <a:lnTo>
                    <a:pt x="1016" y="214"/>
                  </a:lnTo>
                  <a:lnTo>
                    <a:pt x="1012" y="218"/>
                  </a:lnTo>
                  <a:lnTo>
                    <a:pt x="1008" y="222"/>
                  </a:lnTo>
                  <a:lnTo>
                    <a:pt x="1003" y="224"/>
                  </a:lnTo>
                  <a:lnTo>
                    <a:pt x="998" y="226"/>
                  </a:lnTo>
                  <a:lnTo>
                    <a:pt x="992" y="226"/>
                  </a:lnTo>
                  <a:lnTo>
                    <a:pt x="992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4183063" y="3863975"/>
              <a:ext cx="119063" cy="42863"/>
            </a:xfrm>
            <a:custGeom>
              <a:rect b="b" l="l" r="r" t="t"/>
              <a:pathLst>
                <a:path extrusionOk="0" h="162" w="445">
                  <a:moveTo>
                    <a:pt x="405" y="162"/>
                  </a:moveTo>
                  <a:lnTo>
                    <a:pt x="395" y="151"/>
                  </a:lnTo>
                  <a:lnTo>
                    <a:pt x="395" y="151"/>
                  </a:lnTo>
                  <a:lnTo>
                    <a:pt x="381" y="137"/>
                  </a:lnTo>
                  <a:lnTo>
                    <a:pt x="366" y="122"/>
                  </a:lnTo>
                  <a:lnTo>
                    <a:pt x="347" y="106"/>
                  </a:lnTo>
                  <a:lnTo>
                    <a:pt x="337" y="99"/>
                  </a:lnTo>
                  <a:lnTo>
                    <a:pt x="325" y="91"/>
                  </a:lnTo>
                  <a:lnTo>
                    <a:pt x="313" y="84"/>
                  </a:lnTo>
                  <a:lnTo>
                    <a:pt x="300" y="78"/>
                  </a:lnTo>
                  <a:lnTo>
                    <a:pt x="285" y="72"/>
                  </a:lnTo>
                  <a:lnTo>
                    <a:pt x="270" y="67"/>
                  </a:lnTo>
                  <a:lnTo>
                    <a:pt x="254" y="63"/>
                  </a:lnTo>
                  <a:lnTo>
                    <a:pt x="236" y="59"/>
                  </a:lnTo>
                  <a:lnTo>
                    <a:pt x="218" y="57"/>
                  </a:lnTo>
                  <a:lnTo>
                    <a:pt x="199" y="57"/>
                  </a:lnTo>
                  <a:lnTo>
                    <a:pt x="0" y="57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22" y="0"/>
                  </a:lnTo>
                  <a:lnTo>
                    <a:pt x="245" y="3"/>
                  </a:lnTo>
                  <a:lnTo>
                    <a:pt x="266" y="7"/>
                  </a:lnTo>
                  <a:lnTo>
                    <a:pt x="286" y="12"/>
                  </a:lnTo>
                  <a:lnTo>
                    <a:pt x="305" y="18"/>
                  </a:lnTo>
                  <a:lnTo>
                    <a:pt x="323" y="25"/>
                  </a:lnTo>
                  <a:lnTo>
                    <a:pt x="339" y="33"/>
                  </a:lnTo>
                  <a:lnTo>
                    <a:pt x="354" y="43"/>
                  </a:lnTo>
                  <a:lnTo>
                    <a:pt x="367" y="51"/>
                  </a:lnTo>
                  <a:lnTo>
                    <a:pt x="380" y="61"/>
                  </a:lnTo>
                  <a:lnTo>
                    <a:pt x="393" y="70"/>
                  </a:lnTo>
                  <a:lnTo>
                    <a:pt x="403" y="79"/>
                  </a:lnTo>
                  <a:lnTo>
                    <a:pt x="421" y="96"/>
                  </a:lnTo>
                  <a:lnTo>
                    <a:pt x="436" y="112"/>
                  </a:lnTo>
                  <a:lnTo>
                    <a:pt x="445" y="121"/>
                  </a:lnTo>
                  <a:lnTo>
                    <a:pt x="40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4191000" y="3621088"/>
              <a:ext cx="269874" cy="273049"/>
            </a:xfrm>
            <a:custGeom>
              <a:rect b="b" l="l" r="r" t="t"/>
              <a:pathLst>
                <a:path extrusionOk="0" h="1032" w="1020">
                  <a:moveTo>
                    <a:pt x="824" y="1032"/>
                  </a:moveTo>
                  <a:lnTo>
                    <a:pt x="824" y="1032"/>
                  </a:lnTo>
                  <a:lnTo>
                    <a:pt x="820" y="1032"/>
                  </a:lnTo>
                  <a:lnTo>
                    <a:pt x="816" y="1031"/>
                  </a:lnTo>
                  <a:lnTo>
                    <a:pt x="812" y="1029"/>
                  </a:lnTo>
                  <a:lnTo>
                    <a:pt x="808" y="1027"/>
                  </a:lnTo>
                  <a:lnTo>
                    <a:pt x="510" y="811"/>
                  </a:lnTo>
                  <a:lnTo>
                    <a:pt x="408" y="887"/>
                  </a:lnTo>
                  <a:lnTo>
                    <a:pt x="374" y="841"/>
                  </a:lnTo>
                  <a:lnTo>
                    <a:pt x="494" y="753"/>
                  </a:lnTo>
                  <a:lnTo>
                    <a:pt x="494" y="753"/>
                  </a:lnTo>
                  <a:lnTo>
                    <a:pt x="498" y="750"/>
                  </a:lnTo>
                  <a:lnTo>
                    <a:pt x="502" y="748"/>
                  </a:lnTo>
                  <a:lnTo>
                    <a:pt x="506" y="747"/>
                  </a:lnTo>
                  <a:lnTo>
                    <a:pt x="510" y="747"/>
                  </a:lnTo>
                  <a:lnTo>
                    <a:pt x="515" y="747"/>
                  </a:lnTo>
                  <a:lnTo>
                    <a:pt x="519" y="748"/>
                  </a:lnTo>
                  <a:lnTo>
                    <a:pt x="523" y="750"/>
                  </a:lnTo>
                  <a:lnTo>
                    <a:pt x="527" y="752"/>
                  </a:lnTo>
                  <a:lnTo>
                    <a:pt x="771" y="929"/>
                  </a:lnTo>
                  <a:lnTo>
                    <a:pt x="672" y="631"/>
                  </a:lnTo>
                  <a:lnTo>
                    <a:pt x="672" y="631"/>
                  </a:lnTo>
                  <a:lnTo>
                    <a:pt x="671" y="627"/>
                  </a:lnTo>
                  <a:lnTo>
                    <a:pt x="671" y="622"/>
                  </a:lnTo>
                  <a:lnTo>
                    <a:pt x="671" y="618"/>
                  </a:lnTo>
                  <a:lnTo>
                    <a:pt x="672" y="614"/>
                  </a:lnTo>
                  <a:lnTo>
                    <a:pt x="674" y="610"/>
                  </a:lnTo>
                  <a:lnTo>
                    <a:pt x="676" y="607"/>
                  </a:lnTo>
                  <a:lnTo>
                    <a:pt x="678" y="603"/>
                  </a:lnTo>
                  <a:lnTo>
                    <a:pt x="681" y="600"/>
                  </a:lnTo>
                  <a:lnTo>
                    <a:pt x="913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1" y="410"/>
                  </a:lnTo>
                  <a:lnTo>
                    <a:pt x="627" y="409"/>
                  </a:lnTo>
                  <a:lnTo>
                    <a:pt x="623" y="408"/>
                  </a:lnTo>
                  <a:lnTo>
                    <a:pt x="620" y="405"/>
                  </a:lnTo>
                  <a:lnTo>
                    <a:pt x="616" y="403"/>
                  </a:lnTo>
                  <a:lnTo>
                    <a:pt x="613" y="399"/>
                  </a:lnTo>
                  <a:lnTo>
                    <a:pt x="611" y="396"/>
                  </a:lnTo>
                  <a:lnTo>
                    <a:pt x="609" y="392"/>
                  </a:lnTo>
                  <a:lnTo>
                    <a:pt x="510" y="111"/>
                  </a:lnTo>
                  <a:lnTo>
                    <a:pt x="411" y="392"/>
                  </a:lnTo>
                  <a:lnTo>
                    <a:pt x="411" y="392"/>
                  </a:lnTo>
                  <a:lnTo>
                    <a:pt x="410" y="396"/>
                  </a:lnTo>
                  <a:lnTo>
                    <a:pt x="407" y="399"/>
                  </a:lnTo>
                  <a:lnTo>
                    <a:pt x="404" y="403"/>
                  </a:lnTo>
                  <a:lnTo>
                    <a:pt x="401" y="405"/>
                  </a:lnTo>
                  <a:lnTo>
                    <a:pt x="397" y="408"/>
                  </a:lnTo>
                  <a:lnTo>
                    <a:pt x="393" y="409"/>
                  </a:lnTo>
                  <a:lnTo>
                    <a:pt x="389" y="410"/>
                  </a:lnTo>
                  <a:lnTo>
                    <a:pt x="385" y="411"/>
                  </a:lnTo>
                  <a:lnTo>
                    <a:pt x="108" y="411"/>
                  </a:lnTo>
                  <a:lnTo>
                    <a:pt x="339" y="600"/>
                  </a:lnTo>
                  <a:lnTo>
                    <a:pt x="339" y="600"/>
                  </a:lnTo>
                  <a:lnTo>
                    <a:pt x="343" y="603"/>
                  </a:lnTo>
                  <a:lnTo>
                    <a:pt x="345" y="606"/>
                  </a:lnTo>
                  <a:lnTo>
                    <a:pt x="347" y="610"/>
                  </a:lnTo>
                  <a:lnTo>
                    <a:pt x="349" y="614"/>
                  </a:lnTo>
                  <a:lnTo>
                    <a:pt x="349" y="618"/>
                  </a:lnTo>
                  <a:lnTo>
                    <a:pt x="350" y="622"/>
                  </a:lnTo>
                  <a:lnTo>
                    <a:pt x="349" y="626"/>
                  </a:lnTo>
                  <a:lnTo>
                    <a:pt x="348" y="630"/>
                  </a:lnTo>
                  <a:lnTo>
                    <a:pt x="289" y="813"/>
                  </a:lnTo>
                  <a:lnTo>
                    <a:pt x="235" y="796"/>
                  </a:lnTo>
                  <a:lnTo>
                    <a:pt x="289" y="631"/>
                  </a:lnTo>
                  <a:lnTo>
                    <a:pt x="11" y="404"/>
                  </a:lnTo>
                  <a:lnTo>
                    <a:pt x="11" y="404"/>
                  </a:lnTo>
                  <a:lnTo>
                    <a:pt x="7" y="401"/>
                  </a:lnTo>
                  <a:lnTo>
                    <a:pt x="5" y="398"/>
                  </a:lnTo>
                  <a:lnTo>
                    <a:pt x="3" y="394"/>
                  </a:lnTo>
                  <a:lnTo>
                    <a:pt x="1" y="390"/>
                  </a:lnTo>
                  <a:lnTo>
                    <a:pt x="0" y="386"/>
                  </a:lnTo>
                  <a:lnTo>
                    <a:pt x="0" y="382"/>
                  </a:lnTo>
                  <a:lnTo>
                    <a:pt x="1" y="377"/>
                  </a:lnTo>
                  <a:lnTo>
                    <a:pt x="2" y="373"/>
                  </a:lnTo>
                  <a:lnTo>
                    <a:pt x="2" y="373"/>
                  </a:lnTo>
                  <a:lnTo>
                    <a:pt x="4" y="369"/>
                  </a:lnTo>
                  <a:lnTo>
                    <a:pt x="6" y="365"/>
                  </a:lnTo>
                  <a:lnTo>
                    <a:pt x="9" y="362"/>
                  </a:lnTo>
                  <a:lnTo>
                    <a:pt x="12" y="360"/>
                  </a:lnTo>
                  <a:lnTo>
                    <a:pt x="16" y="357"/>
                  </a:lnTo>
                  <a:lnTo>
                    <a:pt x="20" y="356"/>
                  </a:lnTo>
                  <a:lnTo>
                    <a:pt x="24" y="355"/>
                  </a:lnTo>
                  <a:lnTo>
                    <a:pt x="28" y="354"/>
                  </a:lnTo>
                  <a:lnTo>
                    <a:pt x="365" y="354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6" y="13"/>
                  </a:lnTo>
                  <a:lnTo>
                    <a:pt x="488" y="9"/>
                  </a:lnTo>
                  <a:lnTo>
                    <a:pt x="491" y="6"/>
                  </a:lnTo>
                  <a:lnTo>
                    <a:pt x="494" y="4"/>
                  </a:lnTo>
                  <a:lnTo>
                    <a:pt x="502" y="1"/>
                  </a:lnTo>
                  <a:lnTo>
                    <a:pt x="510" y="0"/>
                  </a:lnTo>
                  <a:lnTo>
                    <a:pt x="519" y="1"/>
                  </a:lnTo>
                  <a:lnTo>
                    <a:pt x="526" y="4"/>
                  </a:lnTo>
                  <a:lnTo>
                    <a:pt x="530" y="6"/>
                  </a:lnTo>
                  <a:lnTo>
                    <a:pt x="533" y="9"/>
                  </a:lnTo>
                  <a:lnTo>
                    <a:pt x="535" y="13"/>
                  </a:lnTo>
                  <a:lnTo>
                    <a:pt x="537" y="17"/>
                  </a:lnTo>
                  <a:lnTo>
                    <a:pt x="656" y="354"/>
                  </a:lnTo>
                  <a:lnTo>
                    <a:pt x="992" y="354"/>
                  </a:lnTo>
                  <a:lnTo>
                    <a:pt x="992" y="354"/>
                  </a:lnTo>
                  <a:lnTo>
                    <a:pt x="997" y="355"/>
                  </a:lnTo>
                  <a:lnTo>
                    <a:pt x="1001" y="356"/>
                  </a:lnTo>
                  <a:lnTo>
                    <a:pt x="1005" y="357"/>
                  </a:lnTo>
                  <a:lnTo>
                    <a:pt x="1009" y="360"/>
                  </a:lnTo>
                  <a:lnTo>
                    <a:pt x="1012" y="362"/>
                  </a:lnTo>
                  <a:lnTo>
                    <a:pt x="1015" y="365"/>
                  </a:lnTo>
                  <a:lnTo>
                    <a:pt x="1017" y="369"/>
                  </a:lnTo>
                  <a:lnTo>
                    <a:pt x="1019" y="373"/>
                  </a:lnTo>
                  <a:lnTo>
                    <a:pt x="1019" y="373"/>
                  </a:lnTo>
                  <a:lnTo>
                    <a:pt x="1020" y="377"/>
                  </a:lnTo>
                  <a:lnTo>
                    <a:pt x="1020" y="382"/>
                  </a:lnTo>
                  <a:lnTo>
                    <a:pt x="1020" y="386"/>
                  </a:lnTo>
                  <a:lnTo>
                    <a:pt x="1019" y="390"/>
                  </a:lnTo>
                  <a:lnTo>
                    <a:pt x="1018" y="394"/>
                  </a:lnTo>
                  <a:lnTo>
                    <a:pt x="1016" y="398"/>
                  </a:lnTo>
                  <a:lnTo>
                    <a:pt x="1013" y="401"/>
                  </a:lnTo>
                  <a:lnTo>
                    <a:pt x="1010" y="404"/>
                  </a:lnTo>
                  <a:lnTo>
                    <a:pt x="732" y="632"/>
                  </a:lnTo>
                  <a:lnTo>
                    <a:pt x="851" y="995"/>
                  </a:lnTo>
                  <a:lnTo>
                    <a:pt x="851" y="995"/>
                  </a:lnTo>
                  <a:lnTo>
                    <a:pt x="852" y="1000"/>
                  </a:lnTo>
                  <a:lnTo>
                    <a:pt x="852" y="1004"/>
                  </a:lnTo>
                  <a:lnTo>
                    <a:pt x="852" y="1008"/>
                  </a:lnTo>
                  <a:lnTo>
                    <a:pt x="851" y="1013"/>
                  </a:lnTo>
                  <a:lnTo>
                    <a:pt x="849" y="1017"/>
                  </a:lnTo>
                  <a:lnTo>
                    <a:pt x="847" y="1020"/>
                  </a:lnTo>
                  <a:lnTo>
                    <a:pt x="844" y="1024"/>
                  </a:lnTo>
                  <a:lnTo>
                    <a:pt x="841" y="1027"/>
                  </a:lnTo>
                  <a:lnTo>
                    <a:pt x="841" y="1027"/>
                  </a:lnTo>
                  <a:lnTo>
                    <a:pt x="837" y="1029"/>
                  </a:lnTo>
                  <a:lnTo>
                    <a:pt x="833" y="1031"/>
                  </a:lnTo>
                  <a:lnTo>
                    <a:pt x="829" y="1032"/>
                  </a:lnTo>
                  <a:lnTo>
                    <a:pt x="824" y="1032"/>
                  </a:lnTo>
                  <a:lnTo>
                    <a:pt x="824" y="10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Improve efficiency in the way we work</a:t>
            </a:r>
            <a:endParaRPr/>
          </a:p>
        </p:txBody>
      </p:sp>
      <p:sp>
        <p:nvSpPr>
          <p:cNvPr id="212" name="Google Shape;212;p25"/>
          <p:cNvSpPr txBox="1"/>
          <p:nvPr>
            <p:ph idx="1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Analyzing clinical trial data requires multiple ways of presenting and interacting with our data</a:t>
            </a:r>
            <a:endParaRPr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571501" y="1443038"/>
            <a:ext cx="4174675" cy="1050000"/>
            <a:chOff x="571501" y="1443038"/>
            <a:chExt cx="4174675" cy="1050000"/>
          </a:xfrm>
        </p:grpSpPr>
        <p:sp>
          <p:nvSpPr>
            <p:cNvPr id="214" name="Google Shape;214;p25"/>
            <p:cNvSpPr/>
            <p:nvPr/>
          </p:nvSpPr>
          <p:spPr>
            <a:xfrm>
              <a:off x="571501" y="1443038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8737" y="1641886"/>
              <a:ext cx="1044941" cy="652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5"/>
            <p:cNvSpPr txBox="1"/>
            <p:nvPr/>
          </p:nvSpPr>
          <p:spPr>
            <a:xfrm>
              <a:off x="628737" y="1484659"/>
              <a:ext cx="1213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Kaplan Meier Plot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Protocol: 1111  Snapshot: 222   Cutoff date: Jan 2, 2016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217" name="Google Shape;217;p25"/>
            <p:cNvSpPr txBox="1"/>
            <p:nvPr/>
          </p:nvSpPr>
          <p:spPr>
            <a:xfrm>
              <a:off x="628737" y="2272939"/>
              <a:ext cx="17715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Additional Footnotes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Program:&lt;path&gt;/kmplot.R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Output: &lt;path&gt;/kmplot_ITT.pdf                                                                              1 of 3 </a:t>
              </a:r>
              <a:endParaRPr/>
            </a:p>
          </p:txBody>
        </p:sp>
        <p:sp>
          <p:nvSpPr>
            <p:cNvPr id="218" name="Google Shape;218;p25"/>
            <p:cNvSpPr txBox="1"/>
            <p:nvPr/>
          </p:nvSpPr>
          <p:spPr>
            <a:xfrm>
              <a:off x="2548976" y="1721773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Per-SAP static output </a:t>
              </a:r>
              <a:b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</a:b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on 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OS</a:t>
              </a:r>
              <a:endParaRPr b="0" i="0" sz="1600" u="none" cap="none" strike="noStrike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</p:grpSp>
      <p:grpSp>
        <p:nvGrpSpPr>
          <p:cNvPr id="219" name="Google Shape;219;p25"/>
          <p:cNvGrpSpPr/>
          <p:nvPr/>
        </p:nvGrpSpPr>
        <p:grpSpPr>
          <a:xfrm>
            <a:off x="571501" y="2562731"/>
            <a:ext cx="4174675" cy="1050000"/>
            <a:chOff x="571501" y="2562731"/>
            <a:chExt cx="4174675" cy="1050000"/>
          </a:xfrm>
        </p:grpSpPr>
        <p:sp>
          <p:nvSpPr>
            <p:cNvPr id="220" name="Google Shape;220;p25"/>
            <p:cNvSpPr/>
            <p:nvPr/>
          </p:nvSpPr>
          <p:spPr>
            <a:xfrm>
              <a:off x="571501" y="2562731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8737" y="2601387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25"/>
            <p:cNvSpPr txBox="1"/>
            <p:nvPr/>
          </p:nvSpPr>
          <p:spPr>
            <a:xfrm>
              <a:off x="2548976" y="2841466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Ad-hoc analysis </a:t>
              </a:r>
              <a:b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</a:b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on </a:t>
              </a:r>
              <a:r>
                <a:rPr lang="en" sz="1600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PFS</a:t>
              </a:r>
              <a:endParaRPr/>
            </a:p>
          </p:txBody>
        </p:sp>
      </p:grpSp>
      <p:grpSp>
        <p:nvGrpSpPr>
          <p:cNvPr id="223" name="Google Shape;223;p25"/>
          <p:cNvGrpSpPr/>
          <p:nvPr/>
        </p:nvGrpSpPr>
        <p:grpSpPr>
          <a:xfrm>
            <a:off x="571501" y="3682425"/>
            <a:ext cx="4000376" cy="1050000"/>
            <a:chOff x="571501" y="3682425"/>
            <a:chExt cx="4000376" cy="1050000"/>
          </a:xfrm>
        </p:grpSpPr>
        <p:sp>
          <p:nvSpPr>
            <p:cNvPr id="224" name="Google Shape;224;p25"/>
            <p:cNvSpPr/>
            <p:nvPr/>
          </p:nvSpPr>
          <p:spPr>
            <a:xfrm>
              <a:off x="571501" y="3682425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" name="Google Shape;22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8737" y="3721081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5"/>
            <p:cNvSpPr txBox="1"/>
            <p:nvPr/>
          </p:nvSpPr>
          <p:spPr>
            <a:xfrm>
              <a:off x="2548977" y="3961160"/>
              <a:ext cx="202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Ad-hoc analysis on </a:t>
              </a:r>
              <a:r>
                <a:rPr lang="en" sz="1600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PFS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 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in 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subpopulation</a:t>
              </a:r>
              <a:endParaRPr b="0" i="0" sz="1600" u="none" cap="none" strike="noStrike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automatically generated" id="231" name="Google Shape;231;p26"/>
          <p:cNvPicPr preferRelativeResize="0"/>
          <p:nvPr/>
        </p:nvPicPr>
        <p:blipFill rotWithShape="1">
          <a:blip r:embed="rId3">
            <a:alphaModFix/>
          </a:blip>
          <a:srcRect b="18260" l="0" r="0" t="0"/>
          <a:stretch/>
        </p:blipFill>
        <p:spPr>
          <a:xfrm flipH="1" rot="-5400000">
            <a:off x="5442637" y="1259688"/>
            <a:ext cx="3593250" cy="3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Improve efficiency in the way we work</a:t>
            </a:r>
            <a:endParaRPr/>
          </a:p>
        </p:txBody>
      </p:sp>
      <p:sp>
        <p:nvSpPr>
          <p:cNvPr id="233" name="Google Shape;233;p26"/>
          <p:cNvSpPr txBox="1"/>
          <p:nvPr>
            <p:ph idx="1" type="subTitle"/>
          </p:nvPr>
        </p:nvSpPr>
        <p:spPr>
          <a:xfrm>
            <a:off x="571450" y="722100"/>
            <a:ext cx="7431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Analyzing clinical trial data requires multiple ways of presenting and interacting with our data</a:t>
            </a:r>
            <a:endParaRPr/>
          </a:p>
        </p:txBody>
      </p:sp>
      <p:grpSp>
        <p:nvGrpSpPr>
          <p:cNvPr id="234" name="Google Shape;234;p26"/>
          <p:cNvGrpSpPr/>
          <p:nvPr/>
        </p:nvGrpSpPr>
        <p:grpSpPr>
          <a:xfrm>
            <a:off x="571501" y="1443038"/>
            <a:ext cx="4174675" cy="1050000"/>
            <a:chOff x="571501" y="1443038"/>
            <a:chExt cx="4174675" cy="1050000"/>
          </a:xfrm>
        </p:grpSpPr>
        <p:sp>
          <p:nvSpPr>
            <p:cNvPr id="235" name="Google Shape;235;p26"/>
            <p:cNvSpPr/>
            <p:nvPr/>
          </p:nvSpPr>
          <p:spPr>
            <a:xfrm>
              <a:off x="571501" y="1443038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" name="Google Shape;23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8737" y="1641886"/>
              <a:ext cx="1044941" cy="652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6"/>
            <p:cNvSpPr txBox="1"/>
            <p:nvPr/>
          </p:nvSpPr>
          <p:spPr>
            <a:xfrm>
              <a:off x="628737" y="1484659"/>
              <a:ext cx="1213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Kaplan Meier Plot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Protocol: 1111  Snapshot: 222   Cutoff date: Jan 2, 2016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238" name="Google Shape;238;p26"/>
            <p:cNvSpPr txBox="1"/>
            <p:nvPr/>
          </p:nvSpPr>
          <p:spPr>
            <a:xfrm>
              <a:off x="628737" y="2272939"/>
              <a:ext cx="17715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Additional Footnotes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Program:&lt;path&gt;/kmplot.R</a:t>
              </a:r>
              <a:endParaRPr b="0" i="0" sz="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b="0" i="0" lang="en" sz="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Output: &lt;path&gt;/kmplot_ITT.pdf                                                                              1 of 3 </a:t>
              </a:r>
              <a:endParaRPr/>
            </a:p>
          </p:txBody>
        </p:sp>
        <p:sp>
          <p:nvSpPr>
            <p:cNvPr id="239" name="Google Shape;239;p26"/>
            <p:cNvSpPr txBox="1"/>
            <p:nvPr/>
          </p:nvSpPr>
          <p:spPr>
            <a:xfrm>
              <a:off x="2548976" y="1721773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Per-SAP static output </a:t>
              </a:r>
              <a:b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</a:b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on 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OS</a:t>
              </a:r>
              <a:endParaRPr b="0" i="0" sz="1600" u="none" cap="none" strike="noStrike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</p:grpSp>
      <p:grpSp>
        <p:nvGrpSpPr>
          <p:cNvPr id="240" name="Google Shape;240;p26"/>
          <p:cNvGrpSpPr/>
          <p:nvPr/>
        </p:nvGrpSpPr>
        <p:grpSpPr>
          <a:xfrm>
            <a:off x="571501" y="2562731"/>
            <a:ext cx="4174675" cy="1050000"/>
            <a:chOff x="571501" y="2562731"/>
            <a:chExt cx="4174675" cy="1050000"/>
          </a:xfrm>
        </p:grpSpPr>
        <p:sp>
          <p:nvSpPr>
            <p:cNvPr id="241" name="Google Shape;241;p26"/>
            <p:cNvSpPr/>
            <p:nvPr/>
          </p:nvSpPr>
          <p:spPr>
            <a:xfrm>
              <a:off x="571501" y="2562731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2" name="Google Shape;242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8737" y="2601387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6"/>
            <p:cNvSpPr txBox="1"/>
            <p:nvPr/>
          </p:nvSpPr>
          <p:spPr>
            <a:xfrm>
              <a:off x="2548976" y="2841466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Ad-hoc analysis </a:t>
              </a:r>
              <a:b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</a:b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on </a:t>
              </a:r>
              <a:r>
                <a:rPr lang="en" sz="1600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PFS</a:t>
              </a:r>
              <a:endParaRPr/>
            </a:p>
          </p:txBody>
        </p:sp>
      </p:grpSp>
      <p:grpSp>
        <p:nvGrpSpPr>
          <p:cNvPr id="244" name="Google Shape;244;p26"/>
          <p:cNvGrpSpPr/>
          <p:nvPr/>
        </p:nvGrpSpPr>
        <p:grpSpPr>
          <a:xfrm>
            <a:off x="571501" y="3682425"/>
            <a:ext cx="4000376" cy="1050000"/>
            <a:chOff x="571501" y="3682425"/>
            <a:chExt cx="4000376" cy="1050000"/>
          </a:xfrm>
        </p:grpSpPr>
        <p:sp>
          <p:nvSpPr>
            <p:cNvPr id="245" name="Google Shape;245;p26"/>
            <p:cNvSpPr/>
            <p:nvPr/>
          </p:nvSpPr>
          <p:spPr>
            <a:xfrm>
              <a:off x="571501" y="3682425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8737" y="3721081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26"/>
            <p:cNvSpPr txBox="1"/>
            <p:nvPr/>
          </p:nvSpPr>
          <p:spPr>
            <a:xfrm>
              <a:off x="2548977" y="3961160"/>
              <a:ext cx="202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Ad-hoc analysis on </a:t>
              </a:r>
              <a:r>
                <a:rPr lang="en" sz="1600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PFS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 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in </a:t>
              </a:r>
              <a:r>
                <a:rPr b="0" i="0" lang="en" sz="16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subpopulation</a:t>
              </a:r>
              <a:endParaRPr b="0" i="0" sz="1600" u="none" cap="none" strike="noStrike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</p:grpSp>
      <p:grpSp>
        <p:nvGrpSpPr>
          <p:cNvPr id="248" name="Google Shape;248;p26"/>
          <p:cNvGrpSpPr/>
          <p:nvPr/>
        </p:nvGrpSpPr>
        <p:grpSpPr>
          <a:xfrm>
            <a:off x="5489275" y="4057600"/>
            <a:ext cx="3653100" cy="732600"/>
            <a:chOff x="5489275" y="4057600"/>
            <a:chExt cx="3653100" cy="732600"/>
          </a:xfrm>
        </p:grpSpPr>
        <p:sp>
          <p:nvSpPr>
            <p:cNvPr id="249" name="Google Shape;249;p26"/>
            <p:cNvSpPr/>
            <p:nvPr/>
          </p:nvSpPr>
          <p:spPr>
            <a:xfrm rot="10800000">
              <a:off x="5489275" y="4057600"/>
              <a:ext cx="3653100" cy="732600"/>
            </a:xfrm>
            <a:prstGeom prst="round1Rect">
              <a:avLst>
                <a:gd fmla="val 1041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 txBox="1"/>
            <p:nvPr/>
          </p:nvSpPr>
          <p:spPr>
            <a:xfrm>
              <a:off x="6337475" y="4177600"/>
              <a:ext cx="2520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Building scalable exploratory R</a:t>
              </a:r>
              <a:r>
                <a:rPr lang="en" sz="1600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-shiny </a:t>
              </a:r>
              <a:r>
                <a:rPr b="0" i="0" lang="en" sz="1600" u="none" cap="none" strike="noStrike">
                  <a:solidFill>
                    <a:srgbClr val="F8F8F8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web-apps</a:t>
              </a:r>
              <a:endParaRPr b="0" i="0" sz="1600" u="none" cap="none" strike="noStrike">
                <a:solidFill>
                  <a:srgbClr val="F8F8F8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grpSp>
          <p:nvGrpSpPr>
            <p:cNvPr id="251" name="Google Shape;251;p26"/>
            <p:cNvGrpSpPr/>
            <p:nvPr/>
          </p:nvGrpSpPr>
          <p:grpSpPr>
            <a:xfrm>
              <a:off x="5666743" y="4178498"/>
              <a:ext cx="490800" cy="490800"/>
              <a:chOff x="5638443" y="4159423"/>
              <a:chExt cx="490800" cy="490800"/>
            </a:xfrm>
          </p:grpSpPr>
          <p:sp>
            <p:nvSpPr>
              <p:cNvPr id="252" name="Google Shape;252;p26"/>
              <p:cNvSpPr/>
              <p:nvPr/>
            </p:nvSpPr>
            <p:spPr>
              <a:xfrm>
                <a:off x="5638443" y="4159423"/>
                <a:ext cx="490800" cy="490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3" name="Google Shape;253;p26"/>
              <p:cNvGrpSpPr/>
              <p:nvPr/>
            </p:nvGrpSpPr>
            <p:grpSpPr>
              <a:xfrm>
                <a:off x="5747330" y="4280183"/>
                <a:ext cx="273295" cy="249476"/>
                <a:chOff x="2678113" y="1465264"/>
                <a:chExt cx="346075" cy="315912"/>
              </a:xfrm>
            </p:grpSpPr>
            <p:sp>
              <p:nvSpPr>
                <p:cNvPr id="254" name="Google Shape;254;p26"/>
                <p:cNvSpPr/>
                <p:nvPr/>
              </p:nvSpPr>
              <p:spPr>
                <a:xfrm>
                  <a:off x="2678113" y="1465264"/>
                  <a:ext cx="346075" cy="271463"/>
                </a:xfrm>
                <a:custGeom>
                  <a:rect b="b" l="l" r="r" t="t"/>
                  <a:pathLst>
                    <a:path extrusionOk="0" h="72" w="92">
                      <a:moveTo>
                        <a:pt x="92" y="66"/>
                      </a:moveTo>
                      <a:cubicBezTo>
                        <a:pt x="92" y="69"/>
                        <a:pt x="89" y="72"/>
                        <a:pt x="8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3" y="72"/>
                        <a:pt x="0" y="69"/>
                        <a:pt x="0" y="6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9" y="0"/>
                        <a:pt x="92" y="3"/>
                        <a:pt x="92" y="6"/>
                      </a:cubicBezTo>
                      <a:lnTo>
                        <a:pt x="92" y="66"/>
                      </a:lnTo>
                      <a:close/>
                    </a:path>
                  </a:pathLst>
                </a:custGeom>
                <a:noFill/>
                <a:ln cap="rnd" cmpd="sng" w="12700">
                  <a:solidFill>
                    <a:srgbClr val="EEEEE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55" name="Google Shape;255;p26"/>
                <p:cNvCxnSpPr/>
                <p:nvPr/>
              </p:nvCxnSpPr>
              <p:spPr>
                <a:xfrm>
                  <a:off x="2744788" y="1781176"/>
                  <a:ext cx="2112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EEEEE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56" name="Google Shape;256;p26"/>
                <p:cNvSpPr/>
                <p:nvPr/>
              </p:nvSpPr>
              <p:spPr>
                <a:xfrm>
                  <a:off x="2798763" y="1736726"/>
                  <a:ext cx="104775" cy="44450"/>
                </a:xfrm>
                <a:custGeom>
                  <a:rect b="b" l="l" r="r" t="t"/>
                  <a:pathLst>
                    <a:path extrusionOk="0" h="28" w="66">
                      <a:moveTo>
                        <a:pt x="66" y="2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56" y="0"/>
                      </a:lnTo>
                      <a:lnTo>
                        <a:pt x="66" y="28"/>
                      </a:lnTo>
                      <a:close/>
                    </a:path>
                  </a:pathLst>
                </a:custGeom>
                <a:noFill/>
                <a:ln cap="rnd" cmpd="sng" w="12700">
                  <a:solidFill>
                    <a:srgbClr val="EEEEE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257;p26"/>
                <p:cNvSpPr/>
                <p:nvPr/>
              </p:nvSpPr>
              <p:spPr>
                <a:xfrm>
                  <a:off x="2708276" y="1495426"/>
                  <a:ext cx="285900" cy="180900"/>
                </a:xfrm>
                <a:prstGeom prst="rect">
                  <a:avLst/>
                </a:prstGeom>
                <a:noFill/>
                <a:ln cap="rnd" cmpd="sng" w="12700">
                  <a:solidFill>
                    <a:srgbClr val="EEEEE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" name="Google Shape;258;p26"/>
                <p:cNvSpPr/>
                <p:nvPr/>
              </p:nvSpPr>
              <p:spPr>
                <a:xfrm>
                  <a:off x="2843213" y="1698626"/>
                  <a:ext cx="14400" cy="15900"/>
                </a:xfrm>
                <a:prstGeom prst="ellipse">
                  <a:avLst/>
                </a:prstGeom>
                <a:noFill/>
                <a:ln cap="rnd" cmpd="sng" w="12700">
                  <a:solidFill>
                    <a:srgbClr val="EEEEEE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59" name="Google Shape;259;p26"/>
          <p:cNvGrpSpPr/>
          <p:nvPr/>
        </p:nvGrpSpPr>
        <p:grpSpPr>
          <a:xfrm>
            <a:off x="3185246" y="2061601"/>
            <a:ext cx="2059907" cy="2269101"/>
            <a:chOff x="3185246" y="2061601"/>
            <a:chExt cx="2059907" cy="2269101"/>
          </a:xfrm>
        </p:grpSpPr>
        <p:grpSp>
          <p:nvGrpSpPr>
            <p:cNvPr id="260" name="Google Shape;260;p26"/>
            <p:cNvGrpSpPr/>
            <p:nvPr/>
          </p:nvGrpSpPr>
          <p:grpSpPr>
            <a:xfrm flipH="1" rot="10800000">
              <a:off x="3185246" y="2061601"/>
              <a:ext cx="2059907" cy="856859"/>
              <a:chOff x="2965985" y="1129888"/>
              <a:chExt cx="2383876" cy="128700"/>
            </a:xfrm>
          </p:grpSpPr>
          <p:cxnSp>
            <p:nvCxnSpPr>
              <p:cNvPr id="261" name="Google Shape;261;p26"/>
              <p:cNvCxnSpPr/>
              <p:nvPr/>
            </p:nvCxnSpPr>
            <p:spPr>
              <a:xfrm>
                <a:off x="2965985" y="1258476"/>
                <a:ext cx="1919100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26"/>
              <p:cNvCxnSpPr/>
              <p:nvPr/>
            </p:nvCxnSpPr>
            <p:spPr>
              <a:xfrm>
                <a:off x="4885161" y="1129888"/>
                <a:ext cx="464700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63" name="Google Shape;263;p26"/>
              <p:cNvCxnSpPr/>
              <p:nvPr/>
            </p:nvCxnSpPr>
            <p:spPr>
              <a:xfrm>
                <a:off x="4885161" y="1129888"/>
                <a:ext cx="0" cy="1287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64" name="Google Shape;264;p26"/>
            <p:cNvGrpSpPr/>
            <p:nvPr/>
          </p:nvGrpSpPr>
          <p:grpSpPr>
            <a:xfrm rot="10800000">
              <a:off x="4129920" y="3473836"/>
              <a:ext cx="1115051" cy="856866"/>
              <a:chOff x="4420340" y="1121876"/>
              <a:chExt cx="1290419" cy="128701"/>
            </a:xfrm>
          </p:grpSpPr>
          <p:cxnSp>
            <p:nvCxnSpPr>
              <p:cNvPr id="265" name="Google Shape;265;p26"/>
              <p:cNvCxnSpPr/>
              <p:nvPr/>
            </p:nvCxnSpPr>
            <p:spPr>
              <a:xfrm>
                <a:off x="4420340" y="1250465"/>
                <a:ext cx="464700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med" w="med" type="triangle"/>
                <a:tailEnd len="sm" w="sm" type="none"/>
              </a:ln>
            </p:spPr>
          </p:cxnSp>
          <p:cxnSp>
            <p:nvCxnSpPr>
              <p:cNvPr id="266" name="Google Shape;266;p26"/>
              <p:cNvCxnSpPr/>
              <p:nvPr/>
            </p:nvCxnSpPr>
            <p:spPr>
              <a:xfrm>
                <a:off x="4885159" y="1121876"/>
                <a:ext cx="825600" cy="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7" name="Google Shape;267;p26"/>
              <p:cNvCxnSpPr/>
              <p:nvPr/>
            </p:nvCxnSpPr>
            <p:spPr>
              <a:xfrm>
                <a:off x="4885159" y="1121877"/>
                <a:ext cx="0" cy="128700"/>
              </a:xfrm>
              <a:prstGeom prst="straightConnector1">
                <a:avLst/>
              </a:pr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68" name="Google Shape;268;p26"/>
            <p:cNvCxnSpPr/>
            <p:nvPr/>
          </p:nvCxnSpPr>
          <p:spPr>
            <a:xfrm>
              <a:off x="3268980" y="3196526"/>
              <a:ext cx="1976100" cy="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269" name="Google Shape;269;p26" title="KM plot modul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375" y="1620175"/>
            <a:ext cx="3518900" cy="2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Building Scalable Exploratory Apps with {teal}</a:t>
            </a:r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4324269" y="2053771"/>
            <a:ext cx="4476932" cy="2678700"/>
            <a:chOff x="4324269" y="2053771"/>
            <a:chExt cx="4476932" cy="2678700"/>
          </a:xfrm>
        </p:grpSpPr>
        <p:sp>
          <p:nvSpPr>
            <p:cNvPr id="276" name="Google Shape;276;p27"/>
            <p:cNvSpPr/>
            <p:nvPr/>
          </p:nvSpPr>
          <p:spPr>
            <a:xfrm>
              <a:off x="5346701" y="2053771"/>
              <a:ext cx="3454500" cy="267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 txBox="1"/>
            <p:nvPr/>
          </p:nvSpPr>
          <p:spPr>
            <a:xfrm>
              <a:off x="5584040" y="2836895"/>
              <a:ext cx="29796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Build a 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framework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centered around 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reusable modules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 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that abstracts UI/server logic from the app developer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5346701" y="4696339"/>
              <a:ext cx="34545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" name="Google Shape;279;p27"/>
            <p:cNvGrpSpPr/>
            <p:nvPr/>
          </p:nvGrpSpPr>
          <p:grpSpPr>
            <a:xfrm>
              <a:off x="4324269" y="3031025"/>
              <a:ext cx="724200" cy="724200"/>
              <a:chOff x="4324269" y="3031025"/>
              <a:chExt cx="724200" cy="724200"/>
            </a:xfrm>
          </p:grpSpPr>
          <p:sp>
            <p:nvSpPr>
              <p:cNvPr id="280" name="Google Shape;280;p27"/>
              <p:cNvSpPr/>
              <p:nvPr/>
            </p:nvSpPr>
            <p:spPr>
              <a:xfrm>
                <a:off x="4324269" y="3031025"/>
                <a:ext cx="724200" cy="7242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4471986" y="3192505"/>
                <a:ext cx="428628" cy="401100"/>
              </a:xfrm>
              <a:custGeom>
                <a:rect b="b" l="l" r="r" t="t"/>
                <a:pathLst>
                  <a:path extrusionOk="0" h="86" w="92">
                    <a:moveTo>
                      <a:pt x="6" y="35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6" y="12"/>
                      <a:pt x="36" y="6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49" y="86"/>
                      <a:pt x="44" y="86"/>
                      <a:pt x="40" y="83"/>
                    </a:cubicBezTo>
                    <a:cubicBezTo>
                      <a:pt x="37" y="80"/>
                      <a:pt x="37" y="74"/>
                      <a:pt x="40" y="71"/>
                    </a:cubicBezTo>
                    <a:cubicBezTo>
                      <a:pt x="60" y="51"/>
                      <a:pt x="60" y="51"/>
                      <a:pt x="60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2" y="51"/>
                      <a:pt x="0" y="47"/>
                      <a:pt x="0" y="43"/>
                    </a:cubicBezTo>
                    <a:cubicBezTo>
                      <a:pt x="0" y="39"/>
                      <a:pt x="2" y="35"/>
                      <a:pt x="6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27"/>
          <p:cNvGrpSpPr/>
          <p:nvPr/>
        </p:nvGrpSpPr>
        <p:grpSpPr>
          <a:xfrm>
            <a:off x="571500" y="1484686"/>
            <a:ext cx="3454500" cy="3247786"/>
            <a:chOff x="571500" y="1484686"/>
            <a:chExt cx="3454500" cy="3247786"/>
          </a:xfrm>
        </p:grpSpPr>
        <p:sp>
          <p:nvSpPr>
            <p:cNvPr id="283" name="Google Shape;283;p27"/>
            <p:cNvSpPr/>
            <p:nvPr/>
          </p:nvSpPr>
          <p:spPr>
            <a:xfrm>
              <a:off x="571500" y="2053771"/>
              <a:ext cx="3454500" cy="2678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 rot="-5400000">
              <a:off x="1727826" y="1563436"/>
              <a:ext cx="1141800" cy="9843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dk1"/>
            </a:solidFill>
            <a:ln cap="flat" cmpd="sng" w="444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7"/>
            <p:cNvSpPr txBox="1"/>
            <p:nvPr/>
          </p:nvSpPr>
          <p:spPr>
            <a:xfrm>
              <a:off x="781959" y="2836895"/>
              <a:ext cx="29796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How to enable 600+ non-shiny developers to build exploratory apps for their clinical trials?</a:t>
              </a:r>
              <a:endParaRPr/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571500" y="4696339"/>
              <a:ext cx="34545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2033745" y="1786768"/>
              <a:ext cx="530466" cy="538118"/>
              <a:chOff x="6291263" y="4711700"/>
              <a:chExt cx="330200" cy="334963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6434138" y="4843463"/>
                <a:ext cx="60325" cy="55563"/>
              </a:xfrm>
              <a:custGeom>
                <a:rect b="b" l="l" r="r" t="t"/>
                <a:pathLst>
                  <a:path extrusionOk="0" h="35" w="38">
                    <a:moveTo>
                      <a:pt x="38" y="35"/>
                    </a:move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6291263" y="4846638"/>
                <a:ext cx="158750" cy="109538"/>
              </a:xfrm>
              <a:custGeom>
                <a:rect b="b" l="l" r="r" t="t"/>
                <a:pathLst>
                  <a:path extrusionOk="0" h="29" w="42">
                    <a:moveTo>
                      <a:pt x="22" y="0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2" y="15"/>
                      <a:pt x="0" y="19"/>
                      <a:pt x="0" y="23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42" y="29"/>
                      <a:pt x="42" y="29"/>
                      <a:pt x="42" y="29"/>
                    </a:cubicBezTo>
                  </a:path>
                </a:pathLst>
              </a:cu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6343651" y="4711700"/>
                <a:ext cx="117600" cy="142800"/>
              </a:xfrm>
              <a:prstGeom prst="ellipse">
                <a:avLst/>
              </a:pr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6343651" y="4756150"/>
                <a:ext cx="117475" cy="26988"/>
              </a:xfrm>
              <a:custGeom>
                <a:rect b="b" l="l" r="r" t="t"/>
                <a:pathLst>
                  <a:path extrusionOk="0" h="7" w="31">
                    <a:moveTo>
                      <a:pt x="31" y="5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4" y="7"/>
                      <a:pt x="21" y="5"/>
                      <a:pt x="18" y="0"/>
                    </a:cubicBezTo>
                    <a:cubicBezTo>
                      <a:pt x="16" y="3"/>
                      <a:pt x="11" y="6"/>
                      <a:pt x="6" y="6"/>
                    </a:cubicBezTo>
                    <a:cubicBezTo>
                      <a:pt x="4" y="6"/>
                      <a:pt x="2" y="5"/>
                      <a:pt x="0" y="4"/>
                    </a:cubicBezTo>
                  </a:path>
                </a:pathLst>
              </a:cu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2" name="Google Shape;292;p27"/>
              <p:cNvCxnSpPr/>
              <p:nvPr/>
            </p:nvCxnSpPr>
            <p:spPr>
              <a:xfrm rot="10800000">
                <a:off x="6532563" y="4843613"/>
                <a:ext cx="0" cy="18900"/>
              </a:xfrm>
              <a:prstGeom prst="straightConnector1">
                <a:avLst/>
              </a:prstGeom>
              <a:noFill/>
              <a:ln cap="rnd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3" name="Google Shape;293;p27"/>
              <p:cNvSpPr/>
              <p:nvPr/>
            </p:nvSpPr>
            <p:spPr>
              <a:xfrm>
                <a:off x="6497638" y="4711700"/>
                <a:ext cx="60325" cy="142875"/>
              </a:xfrm>
              <a:custGeom>
                <a:rect b="b" l="l" r="r" t="t"/>
                <a:pathLst>
                  <a:path extrusionOk="0" h="38" w="16">
                    <a:moveTo>
                      <a:pt x="0" y="0"/>
                    </a:moveTo>
                    <a:cubicBezTo>
                      <a:pt x="9" y="0"/>
                      <a:pt x="16" y="9"/>
                      <a:pt x="16" y="19"/>
                    </a:cubicBezTo>
                    <a:cubicBezTo>
                      <a:pt x="16" y="30"/>
                      <a:pt x="9" y="38"/>
                      <a:pt x="0" y="38"/>
                    </a:cubicBezTo>
                  </a:path>
                </a:pathLst>
              </a:custGeom>
              <a:noFill/>
              <a:ln cap="rnd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6508751" y="4756150"/>
                <a:ext cx="49213" cy="26988"/>
              </a:xfrm>
              <a:custGeom>
                <a:rect b="b" l="l" r="r" t="t"/>
                <a:pathLst>
                  <a:path extrusionOk="0" h="7" w="13">
                    <a:moveTo>
                      <a:pt x="13" y="5"/>
                    </a:moveTo>
                    <a:cubicBezTo>
                      <a:pt x="13" y="6"/>
                      <a:pt x="12" y="6"/>
                      <a:pt x="12" y="6"/>
                    </a:cubicBezTo>
                    <a:cubicBezTo>
                      <a:pt x="6" y="7"/>
                      <a:pt x="3" y="5"/>
                      <a:pt x="0" y="0"/>
                    </a:cubicBezTo>
                  </a:path>
                </a:pathLst>
              </a:custGeom>
              <a:noFill/>
              <a:ln cap="rnd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6535738" y="4956175"/>
                <a:ext cx="44400" cy="44400"/>
              </a:xfrm>
              <a:prstGeom prst="ellipse">
                <a:avLst/>
              </a:pr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6491288" y="4910138"/>
                <a:ext cx="130175" cy="136525"/>
              </a:xfrm>
              <a:custGeom>
                <a:rect b="b" l="l" r="r" t="t"/>
                <a:pathLst>
                  <a:path extrusionOk="0" h="36" w="35">
                    <a:moveTo>
                      <a:pt x="32" y="18"/>
                    </a:moveTo>
                    <a:cubicBezTo>
                      <a:pt x="32" y="17"/>
                      <a:pt x="31" y="16"/>
                      <a:pt x="31" y="15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5" y="6"/>
                      <a:pt x="23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5"/>
                      <a:pt x="9" y="6"/>
                      <a:pt x="8" y="8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7"/>
                      <a:pt x="4" y="18"/>
                    </a:cubicBezTo>
                    <a:cubicBezTo>
                      <a:pt x="4" y="19"/>
                      <a:pt x="4" y="20"/>
                      <a:pt x="4" y="2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30"/>
                      <a:pt x="11" y="31"/>
                      <a:pt x="13" y="31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3" y="31"/>
                      <a:pt x="25" y="30"/>
                      <a:pt x="27" y="28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0"/>
                      <a:pt x="32" y="19"/>
                      <a:pt x="32" y="18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838" y="1484675"/>
            <a:ext cx="977124" cy="11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8"/>
          <p:cNvGrpSpPr/>
          <p:nvPr/>
        </p:nvGrpSpPr>
        <p:grpSpPr>
          <a:xfrm>
            <a:off x="1357605" y="2045631"/>
            <a:ext cx="7431586" cy="613063"/>
            <a:chOff x="1357596" y="2045519"/>
            <a:chExt cx="5157600" cy="613063"/>
          </a:xfrm>
        </p:grpSpPr>
        <p:cxnSp>
          <p:nvCxnSpPr>
            <p:cNvPr id="303" name="Google Shape;303;p28"/>
            <p:cNvCxnSpPr/>
            <p:nvPr/>
          </p:nvCxnSpPr>
          <p:spPr>
            <a:xfrm>
              <a:off x="1357596" y="2045519"/>
              <a:ext cx="5157600" cy="0"/>
            </a:xfrm>
            <a:prstGeom prst="straightConnector1">
              <a:avLst/>
            </a:prstGeom>
            <a:noFill/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28"/>
            <p:cNvCxnSpPr/>
            <p:nvPr/>
          </p:nvCxnSpPr>
          <p:spPr>
            <a:xfrm>
              <a:off x="1357596" y="2658582"/>
              <a:ext cx="5157600" cy="0"/>
            </a:xfrm>
            <a:prstGeom prst="straightConnector1">
              <a:avLst/>
            </a:prstGeom>
            <a:noFill/>
            <a:ln cap="flat" cmpd="sng" w="9525">
              <a:solidFill>
                <a:srgbClr val="EAEAE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305" name="Google Shape;305;p28"/>
          <p:cNvCxnSpPr/>
          <p:nvPr/>
        </p:nvCxnSpPr>
        <p:spPr>
          <a:xfrm>
            <a:off x="1357596" y="3271518"/>
            <a:ext cx="5575800" cy="4200"/>
          </a:xfrm>
          <a:prstGeom prst="straightConnector1">
            <a:avLst/>
          </a:prstGeom>
          <a:noFill/>
          <a:ln cap="flat" cmpd="sng" w="9525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6" name="Google Shape;306;p28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What is {teal}?</a:t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1357596" y="1600488"/>
            <a:ext cx="5157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 R</a:t>
            </a:r>
            <a:r>
              <a:rPr lang="en" sz="1800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</a:t>
            </a: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hiny-based interactive data exploration framework</a:t>
            </a:r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1353659" y="3369925"/>
            <a:ext cx="4514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Streamlines creation of web-apps that offers:</a:t>
            </a:r>
            <a:endParaRPr/>
          </a:p>
          <a:p>
            <a:pPr indent="-179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Dynamic filtering facility</a:t>
            </a:r>
            <a:endParaRPr/>
          </a:p>
          <a:p>
            <a:pPr indent="-179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Code reproducibility</a:t>
            </a:r>
            <a:endParaRPr sz="1600">
              <a:solidFill>
                <a:srgbClr val="313145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179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Reporting engine</a:t>
            </a:r>
            <a:endParaRPr sz="1600">
              <a:solidFill>
                <a:srgbClr val="313145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179999" lvl="0" marL="179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" sz="1600" u="none" cap="none" strike="noStrike">
                <a:solidFill>
                  <a:srgbClr val="313145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Many data summarization and visualizations</a:t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7620000" y="1461989"/>
            <a:ext cx="1524000" cy="3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3">
            <a:alphaModFix/>
          </a:blip>
          <a:srcRect b="-10" l="0" r="0" t="-593"/>
          <a:stretch/>
        </p:blipFill>
        <p:spPr>
          <a:xfrm>
            <a:off x="6142491" y="1420898"/>
            <a:ext cx="2723080" cy="3075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8"/>
          <p:cNvGrpSpPr/>
          <p:nvPr/>
        </p:nvGrpSpPr>
        <p:grpSpPr>
          <a:xfrm>
            <a:off x="579433" y="1489121"/>
            <a:ext cx="499800" cy="499800"/>
            <a:chOff x="579433" y="1489121"/>
            <a:chExt cx="499800" cy="499800"/>
          </a:xfrm>
        </p:grpSpPr>
        <p:sp>
          <p:nvSpPr>
            <p:cNvPr id="312" name="Google Shape;312;p28"/>
            <p:cNvSpPr/>
            <p:nvPr/>
          </p:nvSpPr>
          <p:spPr>
            <a:xfrm>
              <a:off x="579433" y="1489121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3" name="Google Shape;313;p28"/>
            <p:cNvGrpSpPr/>
            <p:nvPr/>
          </p:nvGrpSpPr>
          <p:grpSpPr>
            <a:xfrm>
              <a:off x="671097" y="1580811"/>
              <a:ext cx="316243" cy="316243"/>
              <a:chOff x="4119563" y="3979863"/>
              <a:chExt cx="346075" cy="346075"/>
            </a:xfrm>
          </p:grpSpPr>
          <p:sp>
            <p:nvSpPr>
              <p:cNvPr id="314" name="Google Shape;314;p28"/>
              <p:cNvSpPr/>
              <p:nvPr/>
            </p:nvSpPr>
            <p:spPr>
              <a:xfrm>
                <a:off x="4119563" y="3979863"/>
                <a:ext cx="346075" cy="346075"/>
              </a:xfrm>
              <a:custGeom>
                <a:rect b="b" l="l" r="r" t="t"/>
                <a:pathLst>
                  <a:path extrusionOk="0" h="92" w="92">
                    <a:moveTo>
                      <a:pt x="79" y="52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7" y="31"/>
                      <a:pt x="75" y="2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1" y="15"/>
                      <a:pt x="55" y="14"/>
                      <a:pt x="52" y="1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4"/>
                      <a:pt x="31" y="15"/>
                      <a:pt x="28" y="1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5" y="31"/>
                      <a:pt x="14" y="37"/>
                      <a:pt x="13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5"/>
                      <a:pt x="15" y="61"/>
                      <a:pt x="17" y="64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31" y="77"/>
                      <a:pt x="37" y="78"/>
                      <a:pt x="40" y="79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5" y="78"/>
                      <a:pt x="61" y="77"/>
                      <a:pt x="64" y="75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1"/>
                      <a:pt x="78" y="55"/>
                      <a:pt x="79" y="52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8"/>
              <p:cNvSpPr/>
              <p:nvPr/>
            </p:nvSpPr>
            <p:spPr>
              <a:xfrm>
                <a:off x="4225925" y="4084638"/>
                <a:ext cx="135000" cy="136500"/>
              </a:xfrm>
              <a:prstGeom prst="ellipse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8"/>
          <p:cNvGrpSpPr/>
          <p:nvPr/>
        </p:nvGrpSpPr>
        <p:grpSpPr>
          <a:xfrm>
            <a:off x="579333" y="2715208"/>
            <a:ext cx="5292663" cy="499800"/>
            <a:chOff x="579333" y="2102183"/>
            <a:chExt cx="5292663" cy="499800"/>
          </a:xfrm>
        </p:grpSpPr>
        <p:sp>
          <p:nvSpPr>
            <p:cNvPr id="317" name="Google Shape;317;p28"/>
            <p:cNvSpPr txBox="1"/>
            <p:nvPr/>
          </p:nvSpPr>
          <p:spPr>
            <a:xfrm>
              <a:off x="1357596" y="2213551"/>
              <a:ext cx="4514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Collection of specialized R packages</a:t>
              </a:r>
              <a:endParaRPr/>
            </a:p>
          </p:txBody>
        </p:sp>
        <p:grpSp>
          <p:nvGrpSpPr>
            <p:cNvPr id="318" name="Google Shape;318;p28"/>
            <p:cNvGrpSpPr/>
            <p:nvPr/>
          </p:nvGrpSpPr>
          <p:grpSpPr>
            <a:xfrm>
              <a:off x="579333" y="2102183"/>
              <a:ext cx="499800" cy="499800"/>
              <a:chOff x="579433" y="2102183"/>
              <a:chExt cx="499800" cy="499800"/>
            </a:xfrm>
          </p:grpSpPr>
          <p:sp>
            <p:nvSpPr>
              <p:cNvPr id="319" name="Google Shape;319;p28"/>
              <p:cNvSpPr/>
              <p:nvPr/>
            </p:nvSpPr>
            <p:spPr>
              <a:xfrm>
                <a:off x="579433" y="2102183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0" name="Google Shape;320;p28"/>
              <p:cNvGrpSpPr/>
              <p:nvPr/>
            </p:nvGrpSpPr>
            <p:grpSpPr>
              <a:xfrm>
                <a:off x="708223" y="2225744"/>
                <a:ext cx="242055" cy="252475"/>
                <a:chOff x="4119563" y="4700588"/>
                <a:chExt cx="331900" cy="346188"/>
              </a:xfrm>
            </p:grpSpPr>
            <p:sp>
              <p:nvSpPr>
                <p:cNvPr id="321" name="Google Shape;321;p28"/>
                <p:cNvSpPr/>
                <p:nvPr/>
              </p:nvSpPr>
              <p:spPr>
                <a:xfrm>
                  <a:off x="4300538" y="4897438"/>
                  <a:ext cx="115800" cy="11280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22" name="Google Shape;322;p28"/>
                <p:cNvCxnSpPr/>
                <p:nvPr/>
              </p:nvCxnSpPr>
              <p:spPr>
                <a:xfrm>
                  <a:off x="4398963" y="4994276"/>
                  <a:ext cx="52500" cy="5250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3" name="Google Shape;323;p28"/>
                <p:cNvSpPr/>
                <p:nvPr/>
              </p:nvSpPr>
              <p:spPr>
                <a:xfrm>
                  <a:off x="4119563" y="4700588"/>
                  <a:ext cx="315913" cy="106363"/>
                </a:xfrm>
                <a:custGeom>
                  <a:rect b="b" l="l" r="r" t="t"/>
                  <a:pathLst>
                    <a:path extrusionOk="0" h="28" w="84">
                      <a:moveTo>
                        <a:pt x="84" y="24"/>
                      </a:moveTo>
                      <a:cubicBezTo>
                        <a:pt x="84" y="26"/>
                        <a:pt x="82" y="28"/>
                        <a:pt x="80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24" name="Google Shape;324;p28"/>
                <p:cNvCxnSpPr/>
                <p:nvPr/>
              </p:nvCxnSpPr>
              <p:spPr>
                <a:xfrm>
                  <a:off x="4232276" y="4776788"/>
                  <a:ext cx="1509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5" name="Google Shape;325;p28"/>
                <p:cNvCxnSpPr/>
                <p:nvPr/>
              </p:nvCxnSpPr>
              <p:spPr>
                <a:xfrm>
                  <a:off x="4232276" y="4746626"/>
                  <a:ext cx="1509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6" name="Google Shape;326;p28"/>
                <p:cNvSpPr/>
                <p:nvPr/>
              </p:nvSpPr>
              <p:spPr>
                <a:xfrm>
                  <a:off x="4157663" y="4738688"/>
                  <a:ext cx="30300" cy="30300"/>
                </a:xfrm>
                <a:prstGeom prst="ellipse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327;p28"/>
                <p:cNvSpPr/>
                <p:nvPr/>
              </p:nvSpPr>
              <p:spPr>
                <a:xfrm>
                  <a:off x="4119563" y="4806951"/>
                  <a:ext cx="315913" cy="104775"/>
                </a:xfrm>
                <a:custGeom>
                  <a:rect b="b" l="l" r="r" t="t"/>
                  <a:pathLst>
                    <a:path extrusionOk="0" h="28" w="84">
                      <a:moveTo>
                        <a:pt x="34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cubicBezTo>
                        <a:pt x="84" y="14"/>
                        <a:pt x="84" y="14"/>
                        <a:pt x="84" y="14"/>
                      </a:cubicBezTo>
                    </a:path>
                  </a:pathLst>
                </a:cu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28" name="Google Shape;328;p28"/>
                <p:cNvCxnSpPr/>
                <p:nvPr/>
              </p:nvCxnSpPr>
              <p:spPr>
                <a:xfrm>
                  <a:off x="4232276" y="4881563"/>
                  <a:ext cx="303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29" name="Google Shape;329;p28"/>
                <p:cNvCxnSpPr/>
                <p:nvPr/>
              </p:nvCxnSpPr>
              <p:spPr>
                <a:xfrm>
                  <a:off x="4232276" y="4851401"/>
                  <a:ext cx="45900" cy="0"/>
                </a:xfrm>
                <a:prstGeom prst="straightConnector1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30" name="Google Shape;330;p28"/>
                <p:cNvSpPr/>
                <p:nvPr/>
              </p:nvSpPr>
              <p:spPr>
                <a:xfrm>
                  <a:off x="4157663" y="4843463"/>
                  <a:ext cx="30300" cy="30300"/>
                </a:xfrm>
                <a:prstGeom prst="ellipse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28"/>
                <p:cNvSpPr/>
                <p:nvPr/>
              </p:nvSpPr>
              <p:spPr>
                <a:xfrm>
                  <a:off x="4119563" y="4911726"/>
                  <a:ext cx="142875" cy="104775"/>
                </a:xfrm>
                <a:custGeom>
                  <a:rect b="b" l="l" r="r" t="t"/>
                  <a:pathLst>
                    <a:path extrusionOk="0" h="28" w="38">
                      <a:moveTo>
                        <a:pt x="38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28"/>
                <p:cNvSpPr/>
                <p:nvPr/>
              </p:nvSpPr>
              <p:spPr>
                <a:xfrm>
                  <a:off x="4157663" y="4949826"/>
                  <a:ext cx="30300" cy="30300"/>
                </a:xfrm>
                <a:prstGeom prst="ellipse">
                  <a:avLst/>
                </a:prstGeom>
                <a:noFill/>
                <a:ln cap="rnd" cmpd="sng" w="12700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33" name="Google Shape;333;p28"/>
          <p:cNvGrpSpPr/>
          <p:nvPr/>
        </p:nvGrpSpPr>
        <p:grpSpPr>
          <a:xfrm>
            <a:off x="579333" y="2102271"/>
            <a:ext cx="6070867" cy="499800"/>
            <a:chOff x="579333" y="2715221"/>
            <a:chExt cx="6070867" cy="499800"/>
          </a:xfrm>
        </p:grpSpPr>
        <p:sp>
          <p:nvSpPr>
            <p:cNvPr id="334" name="Google Shape;334;p28"/>
            <p:cNvSpPr txBox="1"/>
            <p:nvPr/>
          </p:nvSpPr>
          <p:spPr>
            <a:xfrm>
              <a:off x="1357600" y="2826625"/>
              <a:ext cx="5292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M</a:t>
              </a: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odularized</a:t>
              </a:r>
              <a:r>
                <a:rPr lang="en" sz="1800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and </a:t>
              </a:r>
              <a:r>
                <a:rPr lang="en" sz="1800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standardized</a:t>
              </a:r>
              <a:r>
                <a:rPr b="0" i="0" lang="en" sz="1800" u="none" cap="none" strike="noStrike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</a:t>
              </a:r>
              <a:r>
                <a:rPr lang="en" sz="1800">
                  <a:solidFill>
                    <a:srgbClr val="313145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building blocks</a:t>
              </a:r>
              <a:endParaRPr/>
            </a:p>
          </p:txBody>
        </p:sp>
        <p:grpSp>
          <p:nvGrpSpPr>
            <p:cNvPr id="335" name="Google Shape;335;p28"/>
            <p:cNvGrpSpPr/>
            <p:nvPr/>
          </p:nvGrpSpPr>
          <p:grpSpPr>
            <a:xfrm>
              <a:off x="579333" y="2715221"/>
              <a:ext cx="499800" cy="499800"/>
              <a:chOff x="579433" y="2847296"/>
              <a:chExt cx="499800" cy="499800"/>
            </a:xfrm>
          </p:grpSpPr>
          <p:sp>
            <p:nvSpPr>
              <p:cNvPr id="336" name="Google Shape;336;p28"/>
              <p:cNvSpPr/>
              <p:nvPr/>
            </p:nvSpPr>
            <p:spPr>
              <a:xfrm>
                <a:off x="579433" y="2847296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37" name="Google Shape;337;p28"/>
              <p:cNvGrpSpPr/>
              <p:nvPr/>
            </p:nvGrpSpPr>
            <p:grpSpPr>
              <a:xfrm>
                <a:off x="674782" y="2976642"/>
                <a:ext cx="309260" cy="241079"/>
                <a:chOff x="2678113" y="798513"/>
                <a:chExt cx="346200" cy="269875"/>
              </a:xfrm>
            </p:grpSpPr>
            <p:sp>
              <p:nvSpPr>
                <p:cNvPr id="338" name="Google Shape;338;p28"/>
                <p:cNvSpPr/>
                <p:nvPr/>
              </p:nvSpPr>
              <p:spPr>
                <a:xfrm>
                  <a:off x="2678113" y="798513"/>
                  <a:ext cx="346075" cy="269875"/>
                </a:xfrm>
                <a:custGeom>
                  <a:rect b="b" l="l" r="r" t="t"/>
                  <a:pathLst>
                    <a:path extrusionOk="0" h="72" w="92">
                      <a:moveTo>
                        <a:pt x="92" y="64"/>
                      </a:moveTo>
                      <a:cubicBezTo>
                        <a:pt x="92" y="68"/>
                        <a:pt x="88" y="72"/>
                        <a:pt x="84" y="72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4" y="72"/>
                        <a:pt x="0" y="68"/>
                        <a:pt x="0" y="6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2" y="4"/>
                        <a:pt x="92" y="8"/>
                      </a:cubicBezTo>
                      <a:lnTo>
                        <a:pt x="92" y="64"/>
                      </a:lnTo>
                      <a:close/>
                    </a:path>
                  </a:pathLst>
                </a:custGeom>
                <a:noFill/>
                <a:ln cap="rnd" cmpd="sng" w="14275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339" name="Google Shape;339;p28"/>
                <p:cNvCxnSpPr/>
                <p:nvPr/>
              </p:nvCxnSpPr>
              <p:spPr>
                <a:xfrm>
                  <a:off x="2678113" y="873126"/>
                  <a:ext cx="346200" cy="0"/>
                </a:xfrm>
                <a:prstGeom prst="straightConnector1">
                  <a:avLst/>
                </a:prstGeom>
                <a:noFill/>
                <a:ln cap="rnd" cmpd="sng" w="14275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0" name="Google Shape;340;p28"/>
                <p:cNvSpPr/>
                <p:nvPr/>
              </p:nvSpPr>
              <p:spPr>
                <a:xfrm>
                  <a:off x="2722563" y="828676"/>
                  <a:ext cx="15900" cy="14400"/>
                </a:xfrm>
                <a:prstGeom prst="ellipse">
                  <a:avLst/>
                </a:prstGeom>
                <a:noFill/>
                <a:ln cap="rnd" cmpd="sng" w="14275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28"/>
                <p:cNvSpPr/>
                <p:nvPr/>
              </p:nvSpPr>
              <p:spPr>
                <a:xfrm>
                  <a:off x="2768601" y="828676"/>
                  <a:ext cx="14400" cy="14400"/>
                </a:xfrm>
                <a:prstGeom prst="ellipse">
                  <a:avLst/>
                </a:prstGeom>
                <a:noFill/>
                <a:ln cap="rnd" cmpd="sng" w="14275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28"/>
                <p:cNvSpPr/>
                <p:nvPr/>
              </p:nvSpPr>
              <p:spPr>
                <a:xfrm>
                  <a:off x="2813051" y="828676"/>
                  <a:ext cx="14400" cy="14400"/>
                </a:xfrm>
                <a:prstGeom prst="ellipse">
                  <a:avLst/>
                </a:prstGeom>
                <a:noFill/>
                <a:ln cap="rnd" cmpd="sng" w="14275">
                  <a:solidFill>
                    <a:srgbClr val="F8F8F8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43" name="Google Shape;343;p28"/>
          <p:cNvGrpSpPr/>
          <p:nvPr/>
        </p:nvGrpSpPr>
        <p:grpSpPr>
          <a:xfrm>
            <a:off x="579408" y="3328275"/>
            <a:ext cx="499800" cy="499800"/>
            <a:chOff x="579433" y="3716675"/>
            <a:chExt cx="499800" cy="499800"/>
          </a:xfrm>
        </p:grpSpPr>
        <p:sp>
          <p:nvSpPr>
            <p:cNvPr id="344" name="Google Shape;344;p28"/>
            <p:cNvSpPr/>
            <p:nvPr/>
          </p:nvSpPr>
          <p:spPr>
            <a:xfrm>
              <a:off x="579433" y="3716675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" name="Google Shape;345;p28"/>
            <p:cNvGrpSpPr/>
            <p:nvPr/>
          </p:nvGrpSpPr>
          <p:grpSpPr>
            <a:xfrm>
              <a:off x="674783" y="3845467"/>
              <a:ext cx="309149" cy="242497"/>
              <a:chOff x="2678113" y="6583363"/>
              <a:chExt cx="346075" cy="271462"/>
            </a:xfrm>
          </p:grpSpPr>
          <p:sp>
            <p:nvSpPr>
              <p:cNvPr id="346" name="Google Shape;346;p28"/>
              <p:cNvSpPr/>
              <p:nvPr/>
            </p:nvSpPr>
            <p:spPr>
              <a:xfrm>
                <a:off x="2692401" y="6583363"/>
                <a:ext cx="315913" cy="225425"/>
              </a:xfrm>
              <a:custGeom>
                <a:rect b="b" l="l" r="r" t="t"/>
                <a:pathLst>
                  <a:path extrusionOk="0" h="60" w="84">
                    <a:moveTo>
                      <a:pt x="0" y="6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cubicBezTo>
                      <a:pt x="84" y="60"/>
                      <a:pt x="84" y="60"/>
                      <a:pt x="84" y="60"/>
                    </a:cubicBez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28"/>
              <p:cNvSpPr/>
              <p:nvPr/>
            </p:nvSpPr>
            <p:spPr>
              <a:xfrm>
                <a:off x="2678113" y="6808788"/>
                <a:ext cx="346075" cy="46037"/>
              </a:xfrm>
              <a:custGeom>
                <a:rect b="b" l="l" r="r" t="t"/>
                <a:pathLst>
                  <a:path extrusionOk="0" h="12" w="92">
                    <a:moveTo>
                      <a:pt x="56" y="0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90" y="12"/>
                      <a:pt x="92" y="10"/>
                      <a:pt x="92" y="8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28"/>
              <p:cNvSpPr/>
              <p:nvPr/>
            </p:nvSpPr>
            <p:spPr>
              <a:xfrm>
                <a:off x="2813051" y="6629400"/>
                <a:ext cx="74700" cy="74700"/>
              </a:xfrm>
              <a:prstGeom prst="ellipse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8"/>
              <p:cNvSpPr/>
              <p:nvPr/>
            </p:nvSpPr>
            <p:spPr>
              <a:xfrm>
                <a:off x="2790826" y="6704013"/>
                <a:ext cx="120650" cy="60325"/>
              </a:xfrm>
              <a:custGeom>
                <a:rect b="b" l="l" r="r" t="t"/>
                <a:pathLst>
                  <a:path extrusionOk="0" h="16" w="32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9978">
            <a:off x="7490839" y="2565186"/>
            <a:ext cx="692195" cy="79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How does {teal} work?</a:t>
            </a:r>
            <a:endParaRPr/>
          </a:p>
        </p:txBody>
      </p:sp>
      <p:grpSp>
        <p:nvGrpSpPr>
          <p:cNvPr id="356" name="Google Shape;356;p29"/>
          <p:cNvGrpSpPr/>
          <p:nvPr/>
        </p:nvGrpSpPr>
        <p:grpSpPr>
          <a:xfrm>
            <a:off x="-3401" y="1233388"/>
            <a:ext cx="4101226" cy="1562712"/>
            <a:chOff x="-3401" y="1233388"/>
            <a:chExt cx="4101226" cy="1562712"/>
          </a:xfrm>
        </p:grpSpPr>
        <p:sp>
          <p:nvSpPr>
            <p:cNvPr id="357" name="Google Shape;357;p29"/>
            <p:cNvSpPr/>
            <p:nvPr/>
          </p:nvSpPr>
          <p:spPr>
            <a:xfrm>
              <a:off x="-3401" y="1233388"/>
              <a:ext cx="817500" cy="156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292287" y="1492929"/>
              <a:ext cx="1043700" cy="1043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9" name="Google Shape;359;p29"/>
            <p:cNvGrpSpPr/>
            <p:nvPr/>
          </p:nvGrpSpPr>
          <p:grpSpPr>
            <a:xfrm flipH="1">
              <a:off x="525757" y="1800289"/>
              <a:ext cx="577115" cy="428865"/>
              <a:chOff x="4119563" y="2216151"/>
              <a:chExt cx="346075" cy="257175"/>
            </a:xfrm>
          </p:grpSpPr>
          <p:sp>
            <p:nvSpPr>
              <p:cNvPr id="360" name="Google Shape;360;p29"/>
              <p:cNvSpPr/>
              <p:nvPr/>
            </p:nvSpPr>
            <p:spPr>
              <a:xfrm>
                <a:off x="4195763" y="2397126"/>
                <a:ext cx="74700" cy="76200"/>
              </a:xfrm>
              <a:prstGeom prst="ellipse">
                <a:avLst/>
              </a:pr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91425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9"/>
              <p:cNvSpPr/>
              <p:nvPr/>
            </p:nvSpPr>
            <p:spPr>
              <a:xfrm>
                <a:off x="4360863" y="2397126"/>
                <a:ext cx="74700" cy="76200"/>
              </a:xfrm>
              <a:prstGeom prst="ellipse">
                <a:avLst/>
              </a:pr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91425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9"/>
              <p:cNvSpPr/>
              <p:nvPr/>
            </p:nvSpPr>
            <p:spPr>
              <a:xfrm>
                <a:off x="4240213" y="2216151"/>
                <a:ext cx="225425" cy="211138"/>
              </a:xfrm>
              <a:custGeom>
                <a:rect b="b" l="l" r="r" t="t"/>
                <a:pathLst>
                  <a:path extrusionOk="0" h="133" w="142">
                    <a:moveTo>
                      <a:pt x="0" y="95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33"/>
                    </a:lnTo>
                  </a:path>
                </a:pathLst>
              </a:cu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91425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9"/>
              <p:cNvSpPr/>
              <p:nvPr/>
            </p:nvSpPr>
            <p:spPr>
              <a:xfrm>
                <a:off x="4119563" y="2276476"/>
                <a:ext cx="120650" cy="166688"/>
              </a:xfrm>
              <a:custGeom>
                <a:rect b="b" l="l" r="r" t="t"/>
                <a:pathLst>
                  <a:path extrusionOk="0" h="44" w="32">
                    <a:moveTo>
                      <a:pt x="0" y="44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91425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4" name="Google Shape;364;p29"/>
              <p:cNvCxnSpPr/>
              <p:nvPr/>
            </p:nvCxnSpPr>
            <p:spPr>
              <a:xfrm>
                <a:off x="4300538" y="2427289"/>
                <a:ext cx="30300" cy="0"/>
              </a:xfrm>
              <a:prstGeom prst="straightConnector1">
                <a:avLst/>
              </a:pr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29"/>
              <p:cNvCxnSpPr/>
              <p:nvPr/>
            </p:nvCxnSpPr>
            <p:spPr>
              <a:xfrm>
                <a:off x="4119563" y="2443164"/>
                <a:ext cx="45900" cy="0"/>
              </a:xfrm>
              <a:prstGeom prst="straightConnector1">
                <a:avLst/>
              </a:pr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6" name="Google Shape;366;p29"/>
              <p:cNvSpPr/>
              <p:nvPr/>
            </p:nvSpPr>
            <p:spPr>
              <a:xfrm>
                <a:off x="4149726" y="2306639"/>
                <a:ext cx="60325" cy="60325"/>
              </a:xfrm>
              <a:custGeom>
                <a:rect b="b" l="l" r="r" t="t"/>
                <a:pathLst>
                  <a:path extrusionOk="0" h="16" w="16">
                    <a:moveTo>
                      <a:pt x="0" y="1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91425" spcFirstLastPara="1" rIns="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7" name="Google Shape;367;p29"/>
              <p:cNvCxnSpPr/>
              <p:nvPr/>
            </p:nvCxnSpPr>
            <p:spPr>
              <a:xfrm>
                <a:off x="4119563" y="2413001"/>
                <a:ext cx="54000" cy="0"/>
              </a:xfrm>
              <a:prstGeom prst="straightConnector1">
                <a:avLst/>
              </a:prstGeom>
              <a:noFill/>
              <a:ln cap="rnd" cmpd="sng" w="2222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68" name="Google Shape;368;p29"/>
            <p:cNvSpPr/>
            <p:nvPr/>
          </p:nvSpPr>
          <p:spPr>
            <a:xfrm>
              <a:off x="1433825" y="1233400"/>
              <a:ext cx="2664000" cy="15627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txBody>
            <a:bodyPr anchorCtr="0" anchor="t" bIns="45700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Traditional shiny app</a:t>
              </a:r>
              <a:endParaRPr b="0" i="0" sz="16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521198" y="1615075"/>
              <a:ext cx="1188600" cy="109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1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2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3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2790500" y="1615075"/>
              <a:ext cx="1188600" cy="1093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t" bIns="91425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Shiny</a:t>
              </a:r>
              <a:endParaRPr b="0" i="0" sz="14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ui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</p:grpSp>
      <p:grpSp>
        <p:nvGrpSpPr>
          <p:cNvPr id="371" name="Google Shape;371;p29"/>
          <p:cNvGrpSpPr/>
          <p:nvPr/>
        </p:nvGrpSpPr>
        <p:grpSpPr>
          <a:xfrm>
            <a:off x="-3400" y="1233400"/>
            <a:ext cx="8816025" cy="3504325"/>
            <a:chOff x="-3400" y="1233400"/>
            <a:chExt cx="8816025" cy="3504325"/>
          </a:xfrm>
        </p:grpSpPr>
        <p:sp>
          <p:nvSpPr>
            <p:cNvPr id="372" name="Google Shape;372;p29"/>
            <p:cNvSpPr/>
            <p:nvPr/>
          </p:nvSpPr>
          <p:spPr>
            <a:xfrm>
              <a:off x="1433825" y="3024125"/>
              <a:ext cx="7378800" cy="171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-3400" y="3018599"/>
              <a:ext cx="817500" cy="1713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292287" y="3352847"/>
              <a:ext cx="1043700" cy="1043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5" name="Google Shape;375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9349" y="3469909"/>
              <a:ext cx="809625" cy="809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29"/>
            <p:cNvSpPr txBox="1"/>
            <p:nvPr/>
          </p:nvSpPr>
          <p:spPr>
            <a:xfrm>
              <a:off x="4428775" y="1233400"/>
              <a:ext cx="4372200" cy="1972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6B69"/>
                </a:buClr>
                <a:buSzPts val="1700"/>
                <a:buFont typeface="Roche Sans Condensed Light"/>
                <a:buNone/>
              </a:pPr>
              <a:r>
                <a:rPr b="1" lang="en" sz="1600">
                  <a:solidFill>
                    <a:schemeClr val="dk1"/>
                  </a:solidFill>
                  <a:latin typeface="Roche Sans"/>
                  <a:ea typeface="Roche Sans"/>
                  <a:cs typeface="Roche Sans"/>
                  <a:sym typeface="Roche Sans"/>
                </a:rPr>
                <a:t>{t</a:t>
              </a:r>
              <a:r>
                <a:rPr b="1" i="0" lang="en" sz="1600" u="none" cap="none" strike="noStrike">
                  <a:solidFill>
                    <a:schemeClr val="dk1"/>
                  </a:solidFill>
                  <a:latin typeface="Roche Sans"/>
                  <a:ea typeface="Roche Sans"/>
                  <a:cs typeface="Roche Sans"/>
                  <a:sym typeface="Roche Sans"/>
                </a:rPr>
                <a:t>eal} framework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 with modularized </a:t>
              </a:r>
              <a:r>
                <a:rPr lang="en" sz="1600">
                  <a:latin typeface="Roche Sans Light"/>
                  <a:ea typeface="Roche Sans Light"/>
                  <a:cs typeface="Roche Sans Light"/>
                  <a:sym typeface="Roche Sans Light"/>
                </a:rPr>
                <a:t>components</a:t>
              </a:r>
              <a:endParaRPr/>
            </a:p>
            <a:p>
              <a:pPr indent="-33655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Noto Sans Symbols"/>
                <a:buChar char="▪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 agnostic</a:t>
              </a:r>
              <a:endParaRPr/>
            </a:p>
            <a:p>
              <a:pPr indent="-33655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Noto Sans Symbols"/>
                <a:buChar char="▪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Flexible</a:t>
              </a:r>
              <a:endParaRPr/>
            </a:p>
            <a:p>
              <a:pPr indent="-33655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Noto Sans Symbols"/>
                <a:buChar char="▪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Cumulative</a:t>
              </a:r>
              <a:endParaRPr/>
            </a:p>
            <a:p>
              <a:pPr indent="-33655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Noto Sans Symbols"/>
                <a:buChar char="▪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Collaborative</a:t>
              </a:r>
              <a:endParaRPr/>
            </a:p>
            <a:p>
              <a:pPr indent="-336550" lvl="1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Noto Sans Symbols"/>
                <a:buChar char="▪"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Crowdsourcing</a:t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510025" y="3093306"/>
              <a:ext cx="1153200" cy="156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599137" y="3469909"/>
              <a:ext cx="975000" cy="3219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1</a:t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599137" y="3854069"/>
              <a:ext cx="975000" cy="3219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2</a:t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599137" y="4256451"/>
              <a:ext cx="975000" cy="3219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Dataset 3</a:t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2942894" y="3093306"/>
              <a:ext cx="2905500" cy="1562700"/>
            </a:xfrm>
            <a:prstGeom prst="rect">
              <a:avLst/>
            </a:prstGeom>
            <a:solidFill>
              <a:srgbClr val="F1D6FB"/>
            </a:solidFill>
            <a:ln>
              <a:noFill/>
            </a:ln>
          </p:spPr>
          <p:txBody>
            <a:bodyPr anchorCtr="0" anchor="t" bIns="91425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che Sans Medium"/>
                  <a:ea typeface="Roche Sans Medium"/>
                  <a:cs typeface="Roche Sans Medium"/>
                  <a:sym typeface="Roche Sans Medium"/>
                </a:rPr>
                <a:t>{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teal} modules</a:t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3043490" y="3469909"/>
              <a:ext cx="869100" cy="11085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Module 1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ui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server</a:t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3961064" y="3469909"/>
              <a:ext cx="869100" cy="11085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Module 2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ui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server</a:t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4878638" y="3469909"/>
              <a:ext cx="869100" cy="1108500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Module 3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ui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server</a:t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6127949" y="3093300"/>
              <a:ext cx="1043700" cy="1562700"/>
            </a:xfrm>
            <a:prstGeom prst="rect">
              <a:avLst/>
            </a:prstGeom>
            <a:solidFill>
              <a:srgbClr val="1482FA">
                <a:alpha val="40390"/>
              </a:srgb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72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che Sans Medium"/>
                  <a:ea typeface="Roche Sans Medium"/>
                  <a:cs typeface="Roche Sans Medium"/>
                  <a:sym typeface="Roche Sans Medium"/>
                </a:rPr>
                <a:t>{t</a:t>
              </a:r>
              <a:r>
                <a:rPr b="0" i="0" lang="en" sz="14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eal} framework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t/>
              </a:r>
              <a:endParaRPr b="0" i="0" sz="6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ui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Roche Sans Light"/>
                  <a:ea typeface="Roche Sans Light"/>
                  <a:cs typeface="Roche Sans Light"/>
                  <a:sym typeface="Roche Sans Light"/>
                </a:rPr>
                <a:t>server</a:t>
              </a:r>
              <a:endParaRPr b="0" i="0" sz="1400" u="none" cap="none" strike="noStrike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cxnSp>
          <p:nvCxnSpPr>
            <p:cNvPr id="386" name="Google Shape;386;p29"/>
            <p:cNvCxnSpPr>
              <a:stCxn id="378" idx="3"/>
              <a:endCxn id="382" idx="2"/>
            </p:cNvCxnSpPr>
            <p:nvPr/>
          </p:nvCxnSpPr>
          <p:spPr>
            <a:xfrm>
              <a:off x="2574137" y="3630859"/>
              <a:ext cx="903900" cy="947700"/>
            </a:xfrm>
            <a:prstGeom prst="bentConnector4">
              <a:avLst>
                <a:gd fmla="val 34184" name="adj1"/>
                <a:gd fmla="val 121483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7" name="Google Shape;387;p29"/>
            <p:cNvCxnSpPr>
              <a:stCxn id="379" idx="3"/>
              <a:endCxn id="383" idx="2"/>
            </p:cNvCxnSpPr>
            <p:nvPr/>
          </p:nvCxnSpPr>
          <p:spPr>
            <a:xfrm>
              <a:off x="2574137" y="4015019"/>
              <a:ext cx="1821600" cy="563400"/>
            </a:xfrm>
            <a:prstGeom prst="bentConnector4">
              <a:avLst>
                <a:gd fmla="val 13164" name="adj1"/>
                <a:gd fmla="val 145715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8" name="Google Shape;388;p29"/>
            <p:cNvCxnSpPr>
              <a:stCxn id="380" idx="3"/>
              <a:endCxn id="384" idx="2"/>
            </p:cNvCxnSpPr>
            <p:nvPr/>
          </p:nvCxnSpPr>
          <p:spPr>
            <a:xfrm>
              <a:off x="2574137" y="4417401"/>
              <a:ext cx="2739000" cy="161100"/>
            </a:xfrm>
            <a:prstGeom prst="bentConnector4">
              <a:avLst>
                <a:gd fmla="val 5948" name="adj1"/>
                <a:gd fmla="val 293218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9" name="Google Shape;389;p29"/>
            <p:cNvCxnSpPr>
              <a:stCxn id="381" idx="3"/>
              <a:endCxn id="385" idx="1"/>
            </p:cNvCxnSpPr>
            <p:nvPr/>
          </p:nvCxnSpPr>
          <p:spPr>
            <a:xfrm>
              <a:off x="5848394" y="3874656"/>
              <a:ext cx="279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0" name="Google Shape;390;p29"/>
            <p:cNvSpPr txBox="1"/>
            <p:nvPr/>
          </p:nvSpPr>
          <p:spPr>
            <a:xfrm>
              <a:off x="7521904" y="2873883"/>
              <a:ext cx="1279200" cy="51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6B69"/>
                </a:buClr>
                <a:buSzPts val="1700"/>
                <a:buFont typeface="Roche Sans Condensed Light"/>
                <a:buNone/>
              </a:pPr>
              <a:r>
                <a:rPr lang="en" sz="1600">
                  <a:latin typeface="Roche Sans Medium"/>
                  <a:ea typeface="Roche Sans Medium"/>
                  <a:cs typeface="Roche Sans Medium"/>
                  <a:sym typeface="Roche Sans Medium"/>
                </a:rPr>
                <a:t>{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teal} </a:t>
              </a:r>
              <a:endParaRPr b="0" i="0" sz="1600" u="none" cap="none" strike="noStrike">
                <a:solidFill>
                  <a:srgbClr val="000000"/>
                </a:solidFill>
                <a:latin typeface="Roche Sans Medium"/>
                <a:ea typeface="Roche Sans Medium"/>
                <a:cs typeface="Roche Sans Medium"/>
                <a:sym typeface="Roche Sans Medium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06B69"/>
                </a:buClr>
                <a:buSzPts val="1700"/>
                <a:buFont typeface="Roche Sans Condensed Light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Roche Sans Medium"/>
                  <a:ea typeface="Roche Sans Medium"/>
                  <a:cs typeface="Roche Sans Medium"/>
                  <a:sym typeface="Roche Sans Medium"/>
                </a:rPr>
                <a:t>shiny app</a:t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756367" y="3469587"/>
              <a:ext cx="810300" cy="810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" name="Google Shape;392;p29"/>
            <p:cNvGrpSpPr/>
            <p:nvPr/>
          </p:nvGrpSpPr>
          <p:grpSpPr>
            <a:xfrm>
              <a:off x="7989258" y="3724703"/>
              <a:ext cx="344488" cy="300175"/>
              <a:chOff x="9169401" y="3648076"/>
              <a:chExt cx="344488" cy="300175"/>
            </a:xfrm>
          </p:grpSpPr>
          <p:sp>
            <p:nvSpPr>
              <p:cNvPr id="393" name="Google Shape;393;p29"/>
              <p:cNvSpPr/>
              <p:nvPr/>
            </p:nvSpPr>
            <p:spPr>
              <a:xfrm>
                <a:off x="9169401" y="3648076"/>
                <a:ext cx="344488" cy="269875"/>
              </a:xfrm>
              <a:custGeom>
                <a:rect b="b" l="l" r="r" t="t"/>
                <a:pathLst>
                  <a:path extrusionOk="0" h="72" w="92">
                    <a:moveTo>
                      <a:pt x="92" y="66"/>
                    </a:moveTo>
                    <a:cubicBezTo>
                      <a:pt x="92" y="69"/>
                      <a:pt x="89" y="72"/>
                      <a:pt x="8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3" y="72"/>
                      <a:pt x="0" y="69"/>
                      <a:pt x="0" y="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9" y="0"/>
                      <a:pt x="92" y="3"/>
                      <a:pt x="92" y="6"/>
                    </a:cubicBezTo>
                    <a:lnTo>
                      <a:pt x="92" y="66"/>
                    </a:lnTo>
                    <a:close/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4" name="Google Shape;394;p29"/>
              <p:cNvCxnSpPr/>
              <p:nvPr/>
            </p:nvCxnSpPr>
            <p:spPr>
              <a:xfrm>
                <a:off x="9236076" y="3948113"/>
                <a:ext cx="211200" cy="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29"/>
              <p:cNvCxnSpPr/>
              <p:nvPr/>
            </p:nvCxnSpPr>
            <p:spPr>
              <a:xfrm>
                <a:off x="9342438" y="3917951"/>
                <a:ext cx="0" cy="30300"/>
              </a:xfrm>
              <a:prstGeom prst="straightConnector1">
                <a:avLst/>
              </a:pr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6" name="Google Shape;396;p29"/>
              <p:cNvSpPr/>
              <p:nvPr/>
            </p:nvSpPr>
            <p:spPr>
              <a:xfrm>
                <a:off x="9334501" y="3881438"/>
                <a:ext cx="14400" cy="14400"/>
              </a:xfrm>
              <a:prstGeom prst="ellipse">
                <a:avLst/>
              </a:prstGeom>
              <a:noFill/>
              <a:ln cap="flat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7" name="Google Shape;397;p29"/>
              <p:cNvCxnSpPr/>
              <p:nvPr/>
            </p:nvCxnSpPr>
            <p:spPr>
              <a:xfrm>
                <a:off x="9169401" y="3857626"/>
                <a:ext cx="344400" cy="0"/>
              </a:xfrm>
              <a:prstGeom prst="straightConnector1">
                <a:avLst/>
              </a:prstGeom>
              <a:noFill/>
              <a:ln cap="flat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98" name="Google Shape;398;p29"/>
              <p:cNvSpPr/>
              <p:nvPr/>
            </p:nvSpPr>
            <p:spPr>
              <a:xfrm>
                <a:off x="9169401" y="3725863"/>
                <a:ext cx="198438" cy="87313"/>
              </a:xfrm>
              <a:custGeom>
                <a:rect b="b" l="l" r="r" t="t"/>
                <a:pathLst>
                  <a:path extrusionOk="0" h="55" w="125">
                    <a:moveTo>
                      <a:pt x="0" y="55"/>
                    </a:moveTo>
                    <a:lnTo>
                      <a:pt x="54" y="0"/>
                    </a:lnTo>
                    <a:lnTo>
                      <a:pt x="92" y="38"/>
                    </a:lnTo>
                    <a:lnTo>
                      <a:pt x="125" y="5"/>
                    </a:lnTo>
                  </a:path>
                </a:pathLst>
              </a:custGeom>
              <a:noFill/>
              <a:ln cap="rnd" cmpd="sng" w="14275">
                <a:solidFill>
                  <a:srgbClr val="F8F8F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9" name="Google Shape;399;p29"/>
            <p:cNvSpPr/>
            <p:nvPr/>
          </p:nvSpPr>
          <p:spPr>
            <a:xfrm>
              <a:off x="7196660" y="3740175"/>
              <a:ext cx="471900" cy="269100"/>
            </a:xfrm>
            <a:prstGeom prst="rightArrow">
              <a:avLst>
                <a:gd fmla="val 42921" name="adj1"/>
                <a:gd fmla="val 4646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7266508" y="3478424"/>
              <a:ext cx="264340" cy="161272"/>
            </a:xfrm>
            <a:custGeom>
              <a:rect b="b" l="l" r="r" t="t"/>
              <a:pathLst>
                <a:path extrusionOk="0" h="56" w="92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cap="flat" cmpd="sng" w="14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1" name="Google Shape;401;p29"/>
            <p:cNvCxnSpPr/>
            <p:nvPr/>
          </p:nvCxnSpPr>
          <p:spPr>
            <a:xfrm>
              <a:off x="2577525" y="3880019"/>
              <a:ext cx="3018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2" name="Google Shape;402;p29"/>
            <p:cNvCxnSpPr/>
            <p:nvPr/>
          </p:nvCxnSpPr>
          <p:spPr>
            <a:xfrm>
              <a:off x="2574125" y="4330806"/>
              <a:ext cx="246900" cy="1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